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1" r:id="rId1"/>
  </p:sldMasterIdLst>
  <p:notesMasterIdLst>
    <p:notesMasterId r:id="rId21"/>
  </p:notesMasterIdLst>
  <p:sldIdLst>
    <p:sldId id="256" r:id="rId2"/>
    <p:sldId id="348" r:id="rId3"/>
    <p:sldId id="257" r:id="rId4"/>
    <p:sldId id="258" r:id="rId5"/>
    <p:sldId id="342" r:id="rId6"/>
    <p:sldId id="308" r:id="rId7"/>
    <p:sldId id="343" r:id="rId8"/>
    <p:sldId id="350" r:id="rId9"/>
    <p:sldId id="351" r:id="rId10"/>
    <p:sldId id="352" r:id="rId11"/>
    <p:sldId id="353" r:id="rId12"/>
    <p:sldId id="354" r:id="rId13"/>
    <p:sldId id="344" r:id="rId14"/>
    <p:sldId id="346" r:id="rId15"/>
    <p:sldId id="260" r:id="rId16"/>
    <p:sldId id="349" r:id="rId17"/>
    <p:sldId id="355" r:id="rId18"/>
    <p:sldId id="356" r:id="rId19"/>
    <p:sldId id="347" r:id="rId20"/>
  </p:sldIdLst>
  <p:sldSz cx="9144000" cy="5143500" type="screen16x9"/>
  <p:notesSz cx="6858000" cy="9144000"/>
  <p:embeddedFontLst>
    <p:embeddedFont>
      <p:font typeface="Abril Fatface" panose="02000503000000020003" pitchFamily="2" charset="0"/>
      <p:regular r:id="rId22"/>
    </p:embeddedFont>
    <p:embeddedFont>
      <p:font typeface="Cambria Math" panose="02040503050406030204" pitchFamily="18" charset="0"/>
      <p:regular r:id="rId23"/>
    </p:embeddedFont>
    <p:embeddedFont>
      <p:font typeface="Fira Sans" panose="020B0503050000020004" pitchFamily="34" charset="0"/>
      <p:regular r:id="rId24"/>
      <p:bold r:id="rId25"/>
      <p:italic r:id="rId26"/>
      <p:boldItalic r:id="rId27"/>
    </p:embeddedFont>
    <p:embeddedFont>
      <p:font typeface="Franklin Gothic Heavy" panose="020B0903020102020204" pitchFamily="34" charset="0"/>
      <p:regular r:id="rId28"/>
    </p:embeddedFont>
    <p:embeddedFont>
      <p:font typeface="Franklin Gothic Medium" panose="020B0603020102020204" pitchFamily="34" charset="0"/>
      <p:regular r:id="rId29"/>
      <p: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A0D8B62-B58A-433C-A1FE-6869B12D80F5}">
  <a:tblStyle styleId="{EA0D8B62-B58A-433C-A1FE-6869B12D80F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8" d="100"/>
          <a:sy n="138" d="100"/>
        </p:scale>
        <p:origin x="300" y="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8">
          <a:extLst>
            <a:ext uri="{FF2B5EF4-FFF2-40B4-BE49-F238E27FC236}">
              <a16:creationId xmlns:a16="http://schemas.microsoft.com/office/drawing/2014/main" id="{E3197736-1903-A4D2-DDC6-1BB844C3A5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9" name="Google Shape;1659;gb8f08553c2_0_15458:notes">
            <a:extLst>
              <a:ext uri="{FF2B5EF4-FFF2-40B4-BE49-F238E27FC236}">
                <a16:creationId xmlns:a16="http://schemas.microsoft.com/office/drawing/2014/main" id="{6468E0D5-E57A-70C1-3775-628F4972C43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0" name="Google Shape;1660;gb8f08553c2_0_15458:notes">
            <a:extLst>
              <a:ext uri="{FF2B5EF4-FFF2-40B4-BE49-F238E27FC236}">
                <a16:creationId xmlns:a16="http://schemas.microsoft.com/office/drawing/2014/main" id="{263202EB-B489-589E-6117-BEAEE4C97A4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89972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8">
          <a:extLst>
            <a:ext uri="{FF2B5EF4-FFF2-40B4-BE49-F238E27FC236}">
              <a16:creationId xmlns:a16="http://schemas.microsoft.com/office/drawing/2014/main" id="{3F9F04C5-E930-A1C8-D7F0-83F4496EC1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9" name="Google Shape;1659;gb8f08553c2_0_15458:notes">
            <a:extLst>
              <a:ext uri="{FF2B5EF4-FFF2-40B4-BE49-F238E27FC236}">
                <a16:creationId xmlns:a16="http://schemas.microsoft.com/office/drawing/2014/main" id="{86C4A05C-B10D-A63E-11EE-3359FB1DDF2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0" name="Google Shape;1660;gb8f08553c2_0_15458:notes">
            <a:extLst>
              <a:ext uri="{FF2B5EF4-FFF2-40B4-BE49-F238E27FC236}">
                <a16:creationId xmlns:a16="http://schemas.microsoft.com/office/drawing/2014/main" id="{DAD5A2B6-3763-C3C7-8C62-7DE2A2366FE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55965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8">
          <a:extLst>
            <a:ext uri="{FF2B5EF4-FFF2-40B4-BE49-F238E27FC236}">
              <a16:creationId xmlns:a16="http://schemas.microsoft.com/office/drawing/2014/main" id="{A52278E6-89C7-DDDD-DDDC-DE61DCEF38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9" name="Google Shape;1659;gb8f08553c2_0_15458:notes">
            <a:extLst>
              <a:ext uri="{FF2B5EF4-FFF2-40B4-BE49-F238E27FC236}">
                <a16:creationId xmlns:a16="http://schemas.microsoft.com/office/drawing/2014/main" id="{C805C30A-08D9-9D1C-A076-6695558202C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0" name="Google Shape;1660;gb8f08553c2_0_15458:notes">
            <a:extLst>
              <a:ext uri="{FF2B5EF4-FFF2-40B4-BE49-F238E27FC236}">
                <a16:creationId xmlns:a16="http://schemas.microsoft.com/office/drawing/2014/main" id="{76C2FC0C-745A-933E-30EB-075E5FEF86E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93142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8">
          <a:extLst>
            <a:ext uri="{FF2B5EF4-FFF2-40B4-BE49-F238E27FC236}">
              <a16:creationId xmlns:a16="http://schemas.microsoft.com/office/drawing/2014/main" id="{7935F611-49F5-3403-C1BA-0BDDD7F5BB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9" name="Google Shape;1659;gb8f08553c2_0_15458:notes">
            <a:extLst>
              <a:ext uri="{FF2B5EF4-FFF2-40B4-BE49-F238E27FC236}">
                <a16:creationId xmlns:a16="http://schemas.microsoft.com/office/drawing/2014/main" id="{F63AC6FE-7C0D-5EF2-B3D8-AAF058D666F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0" name="Google Shape;1660;gb8f08553c2_0_15458:notes">
            <a:extLst>
              <a:ext uri="{FF2B5EF4-FFF2-40B4-BE49-F238E27FC236}">
                <a16:creationId xmlns:a16="http://schemas.microsoft.com/office/drawing/2014/main" id="{81D6D5F4-6EEB-9F80-0039-CEABBB42407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85432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8">
          <a:extLst>
            <a:ext uri="{FF2B5EF4-FFF2-40B4-BE49-F238E27FC236}">
              <a16:creationId xmlns:a16="http://schemas.microsoft.com/office/drawing/2014/main" id="{4F9C09A8-13CD-8CA0-8BFB-02E1EC7148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9" name="Google Shape;1659;gb8f08553c2_0_15458:notes">
            <a:extLst>
              <a:ext uri="{FF2B5EF4-FFF2-40B4-BE49-F238E27FC236}">
                <a16:creationId xmlns:a16="http://schemas.microsoft.com/office/drawing/2014/main" id="{3F39D2FE-AA35-E331-1241-93979ECA655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0" name="Google Shape;1660;gb8f08553c2_0_15458:notes">
            <a:extLst>
              <a:ext uri="{FF2B5EF4-FFF2-40B4-BE49-F238E27FC236}">
                <a16:creationId xmlns:a16="http://schemas.microsoft.com/office/drawing/2014/main" id="{311B83D3-BD03-D800-F79D-A9F7C9B59F7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85733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b3f9adf858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b3f9adf858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>
          <a:extLst>
            <a:ext uri="{FF2B5EF4-FFF2-40B4-BE49-F238E27FC236}">
              <a16:creationId xmlns:a16="http://schemas.microsoft.com/office/drawing/2014/main" id="{1593A628-3072-3836-05BC-074256BA48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b3f9adf858_0_55:notes">
            <a:extLst>
              <a:ext uri="{FF2B5EF4-FFF2-40B4-BE49-F238E27FC236}">
                <a16:creationId xmlns:a16="http://schemas.microsoft.com/office/drawing/2014/main" id="{26469790-06C8-28EC-C838-8B768767033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b3f9adf858_0_55:notes">
            <a:extLst>
              <a:ext uri="{FF2B5EF4-FFF2-40B4-BE49-F238E27FC236}">
                <a16:creationId xmlns:a16="http://schemas.microsoft.com/office/drawing/2014/main" id="{3346324D-6467-A055-C432-7FE08EF4286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8637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>
          <a:extLst>
            <a:ext uri="{FF2B5EF4-FFF2-40B4-BE49-F238E27FC236}">
              <a16:creationId xmlns:a16="http://schemas.microsoft.com/office/drawing/2014/main" id="{E5F195E4-164B-38A5-CE27-116367231B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b3f9adf858_0_55:notes">
            <a:extLst>
              <a:ext uri="{FF2B5EF4-FFF2-40B4-BE49-F238E27FC236}">
                <a16:creationId xmlns:a16="http://schemas.microsoft.com/office/drawing/2014/main" id="{772E77B2-9606-F548-70D4-FFFC6023F34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b3f9adf858_0_55:notes">
            <a:extLst>
              <a:ext uri="{FF2B5EF4-FFF2-40B4-BE49-F238E27FC236}">
                <a16:creationId xmlns:a16="http://schemas.microsoft.com/office/drawing/2014/main" id="{9F204E75-83F5-563E-623D-D161D829622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951921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>
          <a:extLst>
            <a:ext uri="{FF2B5EF4-FFF2-40B4-BE49-F238E27FC236}">
              <a16:creationId xmlns:a16="http://schemas.microsoft.com/office/drawing/2014/main" id="{FE6D618D-3150-F7C0-5C07-8A9F95B980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b3f9adf858_0_55:notes">
            <a:extLst>
              <a:ext uri="{FF2B5EF4-FFF2-40B4-BE49-F238E27FC236}">
                <a16:creationId xmlns:a16="http://schemas.microsoft.com/office/drawing/2014/main" id="{497DBBF7-6150-C4CB-E803-C6BE2E517AD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b3f9adf858_0_55:notes">
            <a:extLst>
              <a:ext uri="{FF2B5EF4-FFF2-40B4-BE49-F238E27FC236}">
                <a16:creationId xmlns:a16="http://schemas.microsoft.com/office/drawing/2014/main" id="{8E126FE0-B8B9-17E3-7B06-4ACF3344973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0915686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>
          <a:extLst>
            <a:ext uri="{FF2B5EF4-FFF2-40B4-BE49-F238E27FC236}">
              <a16:creationId xmlns:a16="http://schemas.microsoft.com/office/drawing/2014/main" id="{42280AA6-CC01-C7F4-BDAA-D1D98D4C56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b3f9adf858_0_55:notes">
            <a:extLst>
              <a:ext uri="{FF2B5EF4-FFF2-40B4-BE49-F238E27FC236}">
                <a16:creationId xmlns:a16="http://schemas.microsoft.com/office/drawing/2014/main" id="{22AEC92F-9789-17E4-4C1C-8946F01CC0E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b3f9adf858_0_55:notes">
            <a:extLst>
              <a:ext uri="{FF2B5EF4-FFF2-40B4-BE49-F238E27FC236}">
                <a16:creationId xmlns:a16="http://schemas.microsoft.com/office/drawing/2014/main" id="{F98083BF-78DC-106A-1986-18C4AECF9BD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40314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>
          <a:extLst>
            <a:ext uri="{FF2B5EF4-FFF2-40B4-BE49-F238E27FC236}">
              <a16:creationId xmlns:a16="http://schemas.microsoft.com/office/drawing/2014/main" id="{73F2DC7C-EC18-F0C4-5AAB-A6B3B27F1C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b3f9adf858_0_55:notes">
            <a:extLst>
              <a:ext uri="{FF2B5EF4-FFF2-40B4-BE49-F238E27FC236}">
                <a16:creationId xmlns:a16="http://schemas.microsoft.com/office/drawing/2014/main" id="{BD2C1663-7222-A034-C191-D96F97ED31A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b3f9adf858_0_55:notes">
            <a:extLst>
              <a:ext uri="{FF2B5EF4-FFF2-40B4-BE49-F238E27FC236}">
                <a16:creationId xmlns:a16="http://schemas.microsoft.com/office/drawing/2014/main" id="{F3CF450F-FB17-42CA-02C8-8376C27F347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832653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b8f08553c2_0_154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b8f08553c2_0_154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b3f9adf858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b3f9adf858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>
          <a:extLst>
            <a:ext uri="{FF2B5EF4-FFF2-40B4-BE49-F238E27FC236}">
              <a16:creationId xmlns:a16="http://schemas.microsoft.com/office/drawing/2014/main" id="{0BD3E611-F2AE-EDB1-7F0F-29671D3283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b3f9adf858_0_22:notes">
            <a:extLst>
              <a:ext uri="{FF2B5EF4-FFF2-40B4-BE49-F238E27FC236}">
                <a16:creationId xmlns:a16="http://schemas.microsoft.com/office/drawing/2014/main" id="{BFF2CE30-6F04-6215-A952-6C0F75E977B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b3f9adf858_0_22:notes">
            <a:extLst>
              <a:ext uri="{FF2B5EF4-FFF2-40B4-BE49-F238E27FC236}">
                <a16:creationId xmlns:a16="http://schemas.microsoft.com/office/drawing/2014/main" id="{4467AE14-A67D-17C7-EA53-99234B60A15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49515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9" name="Google Shape;1659;gb8f08553c2_0_154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0" name="Google Shape;1660;gb8f08553c2_0_154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8">
          <a:extLst>
            <a:ext uri="{FF2B5EF4-FFF2-40B4-BE49-F238E27FC236}">
              <a16:creationId xmlns:a16="http://schemas.microsoft.com/office/drawing/2014/main" id="{A7CA4CE6-BE83-FDF8-9937-02307AC4FF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9" name="Google Shape;1659;gb8f08553c2_0_15458:notes">
            <a:extLst>
              <a:ext uri="{FF2B5EF4-FFF2-40B4-BE49-F238E27FC236}">
                <a16:creationId xmlns:a16="http://schemas.microsoft.com/office/drawing/2014/main" id="{ABBCE503-4F9F-B1A2-1FE7-970F5A4188B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0" name="Google Shape;1660;gb8f08553c2_0_15458:notes">
            <a:extLst>
              <a:ext uri="{FF2B5EF4-FFF2-40B4-BE49-F238E27FC236}">
                <a16:creationId xmlns:a16="http://schemas.microsoft.com/office/drawing/2014/main" id="{3375BD64-F8A6-74AF-E5FF-B918612BEAF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77700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8">
          <a:extLst>
            <a:ext uri="{FF2B5EF4-FFF2-40B4-BE49-F238E27FC236}">
              <a16:creationId xmlns:a16="http://schemas.microsoft.com/office/drawing/2014/main" id="{F7251413-0963-895A-FBAA-F561322C0E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9" name="Google Shape;1659;gb8f08553c2_0_15458:notes">
            <a:extLst>
              <a:ext uri="{FF2B5EF4-FFF2-40B4-BE49-F238E27FC236}">
                <a16:creationId xmlns:a16="http://schemas.microsoft.com/office/drawing/2014/main" id="{04E32BF2-EE3B-27AC-B3DE-F4E892C4C4B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0" name="Google Shape;1660;gb8f08553c2_0_15458:notes">
            <a:extLst>
              <a:ext uri="{FF2B5EF4-FFF2-40B4-BE49-F238E27FC236}">
                <a16:creationId xmlns:a16="http://schemas.microsoft.com/office/drawing/2014/main" id="{F5B3168D-505A-DB5D-6F7A-3FFA2E39BDD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594559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8">
          <a:extLst>
            <a:ext uri="{FF2B5EF4-FFF2-40B4-BE49-F238E27FC236}">
              <a16:creationId xmlns:a16="http://schemas.microsoft.com/office/drawing/2014/main" id="{5089C16E-CFA7-96F8-B1E1-008320F4F5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9" name="Google Shape;1659;gb8f08553c2_0_15458:notes">
            <a:extLst>
              <a:ext uri="{FF2B5EF4-FFF2-40B4-BE49-F238E27FC236}">
                <a16:creationId xmlns:a16="http://schemas.microsoft.com/office/drawing/2014/main" id="{A2D75A1C-118E-6654-C122-0EA1BEB1823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0" name="Google Shape;1660;gb8f08553c2_0_15458:notes">
            <a:extLst>
              <a:ext uri="{FF2B5EF4-FFF2-40B4-BE49-F238E27FC236}">
                <a16:creationId xmlns:a16="http://schemas.microsoft.com/office/drawing/2014/main" id="{614FFEF5-F8AC-6B09-35B3-D06FE692687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67088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956756" y="1139838"/>
            <a:ext cx="5230500" cy="241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956750" y="3558149"/>
            <a:ext cx="5230500" cy="4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6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713225" y="1246950"/>
            <a:ext cx="7717500" cy="335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>
            <a:spLocks noGrp="1"/>
          </p:cNvSpPr>
          <p:nvPr>
            <p:ph type="title"/>
          </p:nvPr>
        </p:nvSpPr>
        <p:spPr>
          <a:xfrm>
            <a:off x="4327875" y="1540550"/>
            <a:ext cx="3042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7"/>
          <p:cNvSpPr txBox="1">
            <a:spLocks noGrp="1"/>
          </p:cNvSpPr>
          <p:nvPr>
            <p:ph type="subTitle" idx="1"/>
          </p:nvPr>
        </p:nvSpPr>
        <p:spPr>
          <a:xfrm>
            <a:off x="4327875" y="2113250"/>
            <a:ext cx="3846600" cy="16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9"/>
          <p:cNvSpPr txBox="1">
            <a:spLocks noGrp="1"/>
          </p:cNvSpPr>
          <p:nvPr>
            <p:ph type="title"/>
          </p:nvPr>
        </p:nvSpPr>
        <p:spPr>
          <a:xfrm>
            <a:off x="2395800" y="1383000"/>
            <a:ext cx="4352400" cy="106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49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1" name="Google Shape;31;p9"/>
          <p:cNvSpPr txBox="1">
            <a:spLocks noGrp="1"/>
          </p:cNvSpPr>
          <p:nvPr>
            <p:ph type="subTitle" idx="1"/>
          </p:nvPr>
        </p:nvSpPr>
        <p:spPr>
          <a:xfrm>
            <a:off x="2709475" y="2621800"/>
            <a:ext cx="3725100" cy="136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3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13"/>
          <p:cNvSpPr txBox="1">
            <a:spLocks noGrp="1"/>
          </p:cNvSpPr>
          <p:nvPr>
            <p:ph type="title" idx="2" hasCustomPrompt="1"/>
          </p:nvPr>
        </p:nvSpPr>
        <p:spPr>
          <a:xfrm>
            <a:off x="765314" y="1668650"/>
            <a:ext cx="862500" cy="65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41" name="Google Shape;41;p13"/>
          <p:cNvSpPr txBox="1">
            <a:spLocks noGrp="1"/>
          </p:cNvSpPr>
          <p:nvPr>
            <p:ph type="title" idx="3"/>
          </p:nvPr>
        </p:nvSpPr>
        <p:spPr>
          <a:xfrm>
            <a:off x="1627612" y="1668650"/>
            <a:ext cx="28149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3"/>
          <p:cNvSpPr txBox="1">
            <a:spLocks noGrp="1"/>
          </p:cNvSpPr>
          <p:nvPr>
            <p:ph type="subTitle" idx="1"/>
          </p:nvPr>
        </p:nvSpPr>
        <p:spPr>
          <a:xfrm>
            <a:off x="1627612" y="2157875"/>
            <a:ext cx="2814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3"/>
          <p:cNvSpPr txBox="1">
            <a:spLocks noGrp="1"/>
          </p:cNvSpPr>
          <p:nvPr>
            <p:ph type="title" idx="4" hasCustomPrompt="1"/>
          </p:nvPr>
        </p:nvSpPr>
        <p:spPr>
          <a:xfrm>
            <a:off x="4701438" y="1668650"/>
            <a:ext cx="862500" cy="65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44" name="Google Shape;44;p13"/>
          <p:cNvSpPr txBox="1">
            <a:spLocks noGrp="1"/>
          </p:cNvSpPr>
          <p:nvPr>
            <p:ph type="title" idx="5"/>
          </p:nvPr>
        </p:nvSpPr>
        <p:spPr>
          <a:xfrm>
            <a:off x="5563879" y="1668650"/>
            <a:ext cx="28149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13"/>
          <p:cNvSpPr txBox="1">
            <a:spLocks noGrp="1"/>
          </p:cNvSpPr>
          <p:nvPr>
            <p:ph type="subTitle" idx="6"/>
          </p:nvPr>
        </p:nvSpPr>
        <p:spPr>
          <a:xfrm>
            <a:off x="5563879" y="2157875"/>
            <a:ext cx="2814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13"/>
          <p:cNvSpPr txBox="1">
            <a:spLocks noGrp="1"/>
          </p:cNvSpPr>
          <p:nvPr>
            <p:ph type="title" idx="7" hasCustomPrompt="1"/>
          </p:nvPr>
        </p:nvSpPr>
        <p:spPr>
          <a:xfrm>
            <a:off x="765162" y="3334250"/>
            <a:ext cx="862500" cy="65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47" name="Google Shape;47;p13"/>
          <p:cNvSpPr txBox="1">
            <a:spLocks noGrp="1"/>
          </p:cNvSpPr>
          <p:nvPr>
            <p:ph type="title" idx="8"/>
          </p:nvPr>
        </p:nvSpPr>
        <p:spPr>
          <a:xfrm>
            <a:off x="1627612" y="3334250"/>
            <a:ext cx="28149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3"/>
          <p:cNvSpPr txBox="1">
            <a:spLocks noGrp="1"/>
          </p:cNvSpPr>
          <p:nvPr>
            <p:ph type="subTitle" idx="9"/>
          </p:nvPr>
        </p:nvSpPr>
        <p:spPr>
          <a:xfrm>
            <a:off x="1627612" y="3823475"/>
            <a:ext cx="2814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3"/>
          <p:cNvSpPr txBox="1">
            <a:spLocks noGrp="1"/>
          </p:cNvSpPr>
          <p:nvPr>
            <p:ph type="title" idx="13" hasCustomPrompt="1"/>
          </p:nvPr>
        </p:nvSpPr>
        <p:spPr>
          <a:xfrm>
            <a:off x="4701588" y="3334250"/>
            <a:ext cx="862500" cy="65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50" name="Google Shape;50;p13"/>
          <p:cNvSpPr txBox="1">
            <a:spLocks noGrp="1"/>
          </p:cNvSpPr>
          <p:nvPr>
            <p:ph type="title" idx="14"/>
          </p:nvPr>
        </p:nvSpPr>
        <p:spPr>
          <a:xfrm>
            <a:off x="5563879" y="3334250"/>
            <a:ext cx="28149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3"/>
          <p:cNvSpPr txBox="1">
            <a:spLocks noGrp="1"/>
          </p:cNvSpPr>
          <p:nvPr>
            <p:ph type="subTitle" idx="15"/>
          </p:nvPr>
        </p:nvSpPr>
        <p:spPr>
          <a:xfrm>
            <a:off x="5563879" y="3823475"/>
            <a:ext cx="2814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6"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6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6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246950"/>
            <a:ext cx="7717500" cy="3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Char char="●"/>
              <a:defRPr sz="16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lvl="1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Char char="○"/>
              <a:defRPr sz="16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lvl="2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Char char="■"/>
              <a:defRPr sz="16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lvl="3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Char char="●"/>
              <a:defRPr sz="16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lvl="4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Char char="○"/>
              <a:defRPr sz="16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lvl="5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Char char="■"/>
              <a:defRPr sz="16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lvl="6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Char char="●"/>
              <a:defRPr sz="16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lvl="7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Char char="○"/>
              <a:defRPr sz="16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lvl="8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Char char="■"/>
              <a:defRPr sz="16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3" r:id="rId3"/>
    <p:sldLayoutId id="2147483655" r:id="rId4"/>
    <p:sldLayoutId id="2147483658" r:id="rId5"/>
    <p:sldLayoutId id="2147483659" r:id="rId6"/>
    <p:sldLayoutId id="2147483694" r:id="rId7"/>
    <p:sldLayoutId id="2147483695" r:id="rId8"/>
    <p:sldLayoutId id="2147483696" r:id="rId9"/>
    <p:sldLayoutId id="2147483697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57"/>
          <p:cNvSpPr txBox="1">
            <a:spLocks noGrp="1"/>
          </p:cNvSpPr>
          <p:nvPr>
            <p:ph type="ctrTitle"/>
          </p:nvPr>
        </p:nvSpPr>
        <p:spPr>
          <a:xfrm>
            <a:off x="1844285" y="1362600"/>
            <a:ext cx="5543171" cy="241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ru-RU" sz="5400" dirty="0">
                <a:solidFill>
                  <a:schemeClr val="bg1"/>
                </a:solidFill>
                <a:latin typeface="Franklin Gothic Heavy" panose="020B0903020102020204" pitchFamily="34" charset="0"/>
              </a:rPr>
              <a:t>Моделирование полёта АМС Венера-14</a:t>
            </a:r>
            <a:endParaRPr sz="5400" dirty="0">
              <a:latin typeface="Franklin Gothic Heavy" panose="020B0903020102020204" pitchFamily="34" charset="0"/>
              <a:ea typeface="Bodoni"/>
              <a:cs typeface="Bodoni"/>
              <a:sym typeface="Bodoni"/>
            </a:endParaRPr>
          </a:p>
        </p:txBody>
      </p:sp>
      <p:sp>
        <p:nvSpPr>
          <p:cNvPr id="274" name="Google Shape;274;p57"/>
          <p:cNvSpPr txBox="1">
            <a:spLocks noGrp="1"/>
          </p:cNvSpPr>
          <p:nvPr>
            <p:ph type="subTitle" idx="1"/>
          </p:nvPr>
        </p:nvSpPr>
        <p:spPr>
          <a:xfrm>
            <a:off x="-50799" y="4396191"/>
            <a:ext cx="5366326" cy="6536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ru-RU" dirty="0">
                <a:solidFill>
                  <a:schemeClr val="bg1"/>
                </a:solidFill>
                <a:latin typeface="Franklin Gothic Medium" panose="020B0603020102020204" pitchFamily="34" charset="0"/>
              </a:rPr>
              <a:t>Студенты</a:t>
            </a:r>
            <a:r>
              <a:rPr lang="en-US" dirty="0">
                <a:solidFill>
                  <a:schemeClr val="bg1"/>
                </a:solidFill>
                <a:latin typeface="Franklin Gothic Medium" panose="020B0603020102020204" pitchFamily="34" charset="0"/>
              </a:rPr>
              <a:t>: </a:t>
            </a:r>
            <a:r>
              <a:rPr lang="ru-RU" dirty="0">
                <a:solidFill>
                  <a:schemeClr val="bg1"/>
                </a:solidFill>
                <a:latin typeface="Franklin Gothic Medium" panose="020B0603020102020204" pitchFamily="34" charset="0"/>
              </a:rPr>
              <a:t>Назаров А. С. </a:t>
            </a:r>
            <a:r>
              <a:rPr lang="en-US" dirty="0">
                <a:solidFill>
                  <a:schemeClr val="bg1"/>
                </a:solidFill>
                <a:latin typeface="Franklin Gothic Medium" panose="020B0603020102020204" pitchFamily="34" charset="0"/>
              </a:rPr>
              <a:t>, </a:t>
            </a:r>
            <a:r>
              <a:rPr lang="ru-RU" dirty="0">
                <a:solidFill>
                  <a:schemeClr val="bg1"/>
                </a:solidFill>
                <a:latin typeface="Franklin Gothic Medium" panose="020B0603020102020204" pitchFamily="34" charset="0"/>
              </a:rPr>
              <a:t>Минин А. В.</a:t>
            </a:r>
            <a:r>
              <a:rPr lang="en-US" dirty="0">
                <a:solidFill>
                  <a:schemeClr val="bg1"/>
                </a:solidFill>
                <a:latin typeface="Franklin Gothic Medium" panose="020B0603020102020204" pitchFamily="34" charset="0"/>
              </a:rPr>
              <a:t> , </a:t>
            </a:r>
            <a:r>
              <a:rPr lang="ru-RU" dirty="0">
                <a:solidFill>
                  <a:schemeClr val="bg1"/>
                </a:solidFill>
                <a:latin typeface="Franklin Gothic Medium" panose="020B0603020102020204" pitchFamily="34" charset="0"/>
              </a:rPr>
              <a:t>Иваненко И. Д.</a:t>
            </a:r>
          </a:p>
          <a:p>
            <a:pPr algn="l"/>
            <a:r>
              <a:rPr lang="ru-RU" dirty="0">
                <a:solidFill>
                  <a:schemeClr val="bg1"/>
                </a:solidFill>
                <a:latin typeface="Franklin Gothic Medium" panose="020B0603020102020204" pitchFamily="34" charset="0"/>
              </a:rPr>
              <a:t>Группа</a:t>
            </a:r>
            <a:r>
              <a:rPr lang="en-US" dirty="0">
                <a:solidFill>
                  <a:schemeClr val="bg1"/>
                </a:solidFill>
                <a:latin typeface="Franklin Gothic Medium" panose="020B0603020102020204" pitchFamily="34" charset="0"/>
              </a:rPr>
              <a:t>: </a:t>
            </a:r>
            <a:r>
              <a:rPr lang="ru-RU" dirty="0">
                <a:solidFill>
                  <a:schemeClr val="bg1"/>
                </a:solidFill>
                <a:latin typeface="Franklin Gothic Medium" panose="020B0603020102020204" pitchFamily="34" charset="0"/>
              </a:rPr>
              <a:t>М8О-112БВ-25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D116C0-9E4D-B4F4-2976-3C2BF9FC40DC}"/>
              </a:ext>
            </a:extLst>
          </p:cNvPr>
          <p:cNvSpPr txBox="1"/>
          <p:nvPr/>
        </p:nvSpPr>
        <p:spPr>
          <a:xfrm>
            <a:off x="1715653" y="58467"/>
            <a:ext cx="571269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800" b="1" spc="150" dirty="0">
                <a:solidFill>
                  <a:schemeClr val="bg1"/>
                </a:solidFill>
                <a:latin typeface="Franklin Gothic Medium" panose="020B0603020102020204" pitchFamily="34" charset="0"/>
              </a:rPr>
              <a:t>МИНИСТЕРСТВО НАУКИ И ВЫСШЕГО ОБРАЗОВАНИЯ РОССИЙСКОЙ ФЕДЕРАЦИИ</a:t>
            </a:r>
            <a:br>
              <a:rPr lang="ru-RU" sz="800" b="1" spc="150" dirty="0">
                <a:solidFill>
                  <a:schemeClr val="bg1"/>
                </a:solidFill>
                <a:latin typeface="Franklin Gothic Medium" panose="020B0603020102020204" pitchFamily="34" charset="0"/>
              </a:rPr>
            </a:br>
            <a:r>
              <a:rPr lang="ru-RU" sz="800" b="1" spc="150" dirty="0">
                <a:solidFill>
                  <a:schemeClr val="bg1"/>
                </a:solidFill>
                <a:latin typeface="Franklin Gothic Medium" panose="020B0603020102020204" pitchFamily="34" charset="0"/>
              </a:rPr>
              <a:t>ФЕДЕРАЛЬНОЕ ГОСУДАРСТВЕННОЕ БЮДЖЕТНОЕ ОБРАЗОВАТЕЛЬНОЕ УЧРЕЖДЕНИЕ ВЫСШЕГО ОБРАЗОВАНИЯ</a:t>
            </a:r>
            <a:r>
              <a:rPr lang="en-US" sz="800" b="1" spc="150" dirty="0">
                <a:solidFill>
                  <a:schemeClr val="bg1"/>
                </a:solidFill>
                <a:latin typeface="Franklin Gothic Medium" panose="020B0603020102020204" pitchFamily="34" charset="0"/>
              </a:rPr>
              <a:t> </a:t>
            </a:r>
            <a:r>
              <a:rPr lang="ru-RU" sz="800" b="1" spc="150" dirty="0">
                <a:solidFill>
                  <a:schemeClr val="bg1"/>
                </a:solidFill>
                <a:latin typeface="Franklin Gothic Medium" panose="020B0603020102020204" pitchFamily="34" charset="0"/>
              </a:rPr>
              <a:t>«МОСКОВСКИЙ АВИАЦИОННЫЙ ИНСТИТУТ</a:t>
            </a:r>
            <a:r>
              <a:rPr lang="en-US" sz="800" b="1" spc="150" dirty="0">
                <a:solidFill>
                  <a:schemeClr val="bg1"/>
                </a:solidFill>
                <a:latin typeface="Franklin Gothic Medium" panose="020B0603020102020204" pitchFamily="34" charset="0"/>
              </a:rPr>
              <a:t> </a:t>
            </a:r>
            <a:r>
              <a:rPr lang="ru-RU" sz="800" b="1" spc="150" dirty="0">
                <a:solidFill>
                  <a:schemeClr val="bg1"/>
                </a:solidFill>
                <a:latin typeface="Franklin Gothic Medium" panose="020B0603020102020204" pitchFamily="34" charset="0"/>
              </a:rPr>
              <a:t>(НАЦИОНАЛЬНЫЙ ИССЛЕДОВАТЕЛЬСКИЙ УНИВЕРСИТЕТ)»</a:t>
            </a:r>
            <a:endParaRPr lang="ru-RU" sz="800" b="1" dirty="0">
              <a:solidFill>
                <a:schemeClr val="bg1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4F53CB-B80E-E904-315F-C9A38283D810}"/>
              </a:ext>
            </a:extLst>
          </p:cNvPr>
          <p:cNvSpPr txBox="1"/>
          <p:nvPr/>
        </p:nvSpPr>
        <p:spPr>
          <a:xfrm>
            <a:off x="4207162" y="4723008"/>
            <a:ext cx="81741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000" b="1" dirty="0">
                <a:solidFill>
                  <a:schemeClr val="bg1"/>
                </a:solidFill>
                <a:latin typeface="Franklin Gothic Medium" panose="020B0603020102020204" pitchFamily="34" charset="0"/>
              </a:rPr>
              <a:t>МОСКВА</a:t>
            </a:r>
            <a:endParaRPr lang="en-US" sz="1000" b="1" dirty="0">
              <a:solidFill>
                <a:schemeClr val="bg1"/>
              </a:solidFill>
              <a:latin typeface="Franklin Gothic Medium" panose="020B0603020102020204" pitchFamily="34" charset="0"/>
            </a:endParaRPr>
          </a:p>
          <a:p>
            <a:r>
              <a:rPr lang="ru-RU" sz="1000" b="1" dirty="0">
                <a:solidFill>
                  <a:schemeClr val="bg1"/>
                </a:solidFill>
                <a:latin typeface="Franklin Gothic Medium" panose="020B0603020102020204" pitchFamily="34" charset="0"/>
              </a:rPr>
              <a:t> </a:t>
            </a:r>
            <a:r>
              <a:rPr lang="en-US" sz="1000" b="1" dirty="0">
                <a:solidFill>
                  <a:schemeClr val="bg1"/>
                </a:solidFill>
                <a:latin typeface="Franklin Gothic Medium" panose="020B0603020102020204" pitchFamily="34" charset="0"/>
              </a:rPr>
              <a:t>  </a:t>
            </a:r>
            <a:r>
              <a:rPr lang="ru-RU" sz="1000" b="1" dirty="0">
                <a:solidFill>
                  <a:schemeClr val="bg1"/>
                </a:solidFill>
                <a:latin typeface="Franklin Gothic Medium" panose="020B0603020102020204" pitchFamily="34" charset="0"/>
              </a:rPr>
              <a:t>2025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1">
          <a:extLst>
            <a:ext uri="{FF2B5EF4-FFF2-40B4-BE49-F238E27FC236}">
              <a16:creationId xmlns:a16="http://schemas.microsoft.com/office/drawing/2014/main" id="{B15A37C2-9BE9-B79E-D1A7-E7F4D96F2C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2" name="Google Shape;1662;p109">
            <a:extLst>
              <a:ext uri="{FF2B5EF4-FFF2-40B4-BE49-F238E27FC236}">
                <a16:creationId xmlns:a16="http://schemas.microsoft.com/office/drawing/2014/main" id="{C69A9340-F818-8246-92B4-89750FE3FAF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12326" y="402882"/>
            <a:ext cx="5319348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Franklin Gothic Medium" panose="020B0603020102020204" pitchFamily="34" charset="0"/>
              </a:rPr>
              <a:t>Математическая модель</a:t>
            </a:r>
            <a:endParaRPr dirty="0">
              <a:latin typeface="Franklin Gothic Medium" panose="020B06030201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914272-F92C-BB9C-EB01-733D14801DEA}"/>
              </a:ext>
            </a:extLst>
          </p:cNvPr>
          <p:cNvSpPr txBox="1"/>
          <p:nvPr/>
        </p:nvSpPr>
        <p:spPr>
          <a:xfrm>
            <a:off x="787400" y="1105372"/>
            <a:ext cx="75692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Franklin Gothic Medium" panose="020B0603020102020204" pitchFamily="34" charset="0"/>
              </a:rPr>
              <a:t>Сила тяги направлена вдоль линии движения ракеты и выражается следующим образом:</a:t>
            </a:r>
          </a:p>
        </p:txBody>
      </p:sp>
      <p:pic>
        <p:nvPicPr>
          <p:cNvPr id="15" name="Рисунок 14" descr="Изображение выглядит как Шрифт, текст, Графика, типография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99D572A0-DDFF-5949-BFD1-44079AB8ED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1067" y="1542939"/>
            <a:ext cx="1581866" cy="43349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1C6E1E5-500D-7F3B-5FC8-7773E95E65EA}"/>
                  </a:ext>
                </a:extLst>
              </p:cNvPr>
              <p:cNvSpPr txBox="1"/>
              <p:nvPr/>
            </p:nvSpPr>
            <p:spPr>
              <a:xfrm>
                <a:off x="787399" y="2202995"/>
                <a:ext cx="756919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ru-RU" dirty="0">
                    <a:solidFill>
                      <a:schemeClr val="bg1"/>
                    </a:solidFill>
                    <a:latin typeface="Franklin Gothic Medium" panose="020B0603020102020204" pitchFamily="34" charset="0"/>
                  </a:rPr>
                  <a:t>где</a:t>
                </a:r>
                <a:r>
                  <a:rPr lang="ru-RU" dirty="0">
                    <a:solidFill>
                      <a:schemeClr val="bg1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ru-RU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ru-RU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dirty="0">
                    <a:solidFill>
                      <a:schemeClr val="bg1"/>
                    </a:solidFill>
                    <a:latin typeface="Franklin Gothic Medium" panose="020B0603020102020204" pitchFamily="34" charset="0"/>
                  </a:rPr>
                  <a:t>- ускорение свободного падения на поверхности планеты.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1C6E1E5-500D-7F3B-5FC8-7773E95E65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399" y="2202995"/>
                <a:ext cx="7569199" cy="307777"/>
              </a:xfrm>
              <a:prstGeom prst="rect">
                <a:avLst/>
              </a:prstGeom>
              <a:blipFill>
                <a:blip r:embed="rId4"/>
                <a:stretch>
                  <a:fillRect l="-242" t="-3922" b="-1960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FA25C2AF-39B4-1044-0F59-94859B85C938}"/>
              </a:ext>
            </a:extLst>
          </p:cNvPr>
          <p:cNvSpPr txBox="1"/>
          <p:nvPr/>
        </p:nvSpPr>
        <p:spPr>
          <a:xfrm>
            <a:off x="787400" y="2632729"/>
            <a:ext cx="756919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Franklin Gothic Medium" panose="020B0603020102020204" pitchFamily="34" charset="0"/>
              </a:rPr>
              <a:t>Сила сопротивления направлена противоположно вектору скорости и выражается так:</a:t>
            </a:r>
          </a:p>
        </p:txBody>
      </p:sp>
      <p:pic>
        <p:nvPicPr>
          <p:cNvPr id="23" name="Рисунок 22" descr="Изображение выглядит как Шрифт, рукописный текст, типография, Графика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23C42B6D-96ED-15A2-2A46-79C421BFC7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81065" y="3062463"/>
            <a:ext cx="1581866" cy="53513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FCCD77B-68A9-6EEC-ECCE-AC9B78C2EE96}"/>
                  </a:ext>
                </a:extLst>
              </p:cNvPr>
              <p:cNvSpPr txBox="1"/>
              <p:nvPr/>
            </p:nvSpPr>
            <p:spPr>
              <a:xfrm>
                <a:off x="787399" y="3597593"/>
                <a:ext cx="7789651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ru-RU" dirty="0">
                    <a:solidFill>
                      <a:schemeClr val="bg1"/>
                    </a:solidFill>
                    <a:latin typeface="Franklin Gothic Medium" panose="020B0603020102020204" pitchFamily="34" charset="0"/>
                  </a:rPr>
                  <a:t>где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ru-RU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ru-RU" dirty="0">
                    <a:solidFill>
                      <a:schemeClr val="bg1"/>
                    </a:solidFill>
                  </a:rPr>
                  <a:t> </a:t>
                </a:r>
                <a:r>
                  <a:rPr lang="ru-RU" dirty="0">
                    <a:solidFill>
                      <a:schemeClr val="bg1"/>
                    </a:solidFill>
                    <a:latin typeface="Franklin Gothic Medium" panose="020B0603020102020204" pitchFamily="34" charset="0"/>
                  </a:rPr>
                  <a:t>- плотность атмосферы на уровне моря,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ru-RU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𝑡𝑚</m:t>
                        </m:r>
                      </m:sub>
                    </m:sSub>
                  </m:oMath>
                </a14:m>
                <a:r>
                  <a:rPr lang="ru-RU" dirty="0">
                    <a:solidFill>
                      <a:schemeClr val="bg1"/>
                    </a:solidFill>
                    <a:latin typeface="Franklin Gothic Medium" panose="020B0603020102020204" pitchFamily="34" charset="0"/>
                  </a:rPr>
                  <a:t> - шкала высоты атмосферы,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ru-RU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ru-RU" dirty="0">
                    <a:solidFill>
                      <a:schemeClr val="bg1"/>
                    </a:solidFill>
                  </a:rPr>
                  <a:t> </a:t>
                </a:r>
                <a:r>
                  <a:rPr lang="ru-RU" dirty="0">
                    <a:solidFill>
                      <a:schemeClr val="bg1"/>
                    </a:solidFill>
                    <a:latin typeface="Franklin Gothic Medium" panose="020B0603020102020204" pitchFamily="34" charset="0"/>
                  </a:rPr>
                  <a:t>- коэффициент сопротивления атмосферы, S - площадь поперечного сечения, v </a:t>
                </a:r>
                <a:r>
                  <a:rPr lang="en-US" dirty="0">
                    <a:solidFill>
                      <a:schemeClr val="bg1"/>
                    </a:solidFill>
                    <a:latin typeface="Franklin Gothic Medium" panose="020B0603020102020204" pitchFamily="34" charset="0"/>
                  </a:rPr>
                  <a:t>-</a:t>
                </a:r>
                <a:r>
                  <a:rPr lang="ru-RU" dirty="0">
                    <a:solidFill>
                      <a:schemeClr val="bg1"/>
                    </a:solidFill>
                    <a:latin typeface="Franklin Gothic Medium" panose="020B0603020102020204" pitchFamily="34" charset="0"/>
                  </a:rPr>
                  <a:t> скорость</a:t>
                </a:r>
                <a:r>
                  <a:rPr lang="en-US" dirty="0">
                    <a:solidFill>
                      <a:schemeClr val="bg1"/>
                    </a:solidFill>
                    <a:latin typeface="Franklin Gothic Medium" panose="020B0603020102020204" pitchFamily="34" charset="0"/>
                  </a:rPr>
                  <a:t>.</a:t>
                </a:r>
                <a:endParaRPr lang="ru-RU" dirty="0">
                  <a:solidFill>
                    <a:schemeClr val="bg1"/>
                  </a:solidFill>
                  <a:latin typeface="Franklin Gothic Medium" panose="020B0603020102020204" pitchFamily="34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FCCD77B-68A9-6EEC-ECCE-AC9B78C2EE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399" y="3597593"/>
                <a:ext cx="7789651" cy="523220"/>
              </a:xfrm>
              <a:prstGeom prst="rect">
                <a:avLst/>
              </a:prstGeom>
              <a:blipFill>
                <a:blip r:embed="rId6"/>
                <a:stretch>
                  <a:fillRect l="-235" t="-3488" b="-1046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7" name="Рисунок 26" descr="Изображение выглядит как Шрифт, Графика, текст, белый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219649C7-D59A-7BC8-3735-18F91755BB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81065" y="4260533"/>
            <a:ext cx="1634970" cy="423881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F827508-C59D-20C3-EA9E-77763B6D8D8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87826" y="1643656"/>
            <a:ext cx="142937" cy="72237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9C4D808-71B1-BE8E-4A28-4B9219D7E00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97401" y="3160026"/>
            <a:ext cx="142937" cy="72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0620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1">
          <a:extLst>
            <a:ext uri="{FF2B5EF4-FFF2-40B4-BE49-F238E27FC236}">
              <a16:creationId xmlns:a16="http://schemas.microsoft.com/office/drawing/2014/main" id="{552F7CC5-E933-E466-719B-9F7E1D5DAC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2" name="Google Shape;1662;p109">
            <a:extLst>
              <a:ext uri="{FF2B5EF4-FFF2-40B4-BE49-F238E27FC236}">
                <a16:creationId xmlns:a16="http://schemas.microsoft.com/office/drawing/2014/main" id="{0B4B1297-1DFF-B8D3-EF1E-A5743527859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12326" y="402882"/>
            <a:ext cx="5319348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Franklin Gothic Medium" panose="020B0603020102020204" pitchFamily="34" charset="0"/>
              </a:rPr>
              <a:t>Математическая модель</a:t>
            </a:r>
            <a:endParaRPr dirty="0">
              <a:latin typeface="Franklin Gothic Medium" panose="020B06030201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C6924C3-44D9-0D86-DB18-9384313D8990}"/>
              </a:ext>
            </a:extLst>
          </p:cNvPr>
          <p:cNvSpPr txBox="1"/>
          <p:nvPr/>
        </p:nvSpPr>
        <p:spPr>
          <a:xfrm>
            <a:off x="808181" y="1106983"/>
            <a:ext cx="738909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Franklin Gothic Medium" panose="020B0603020102020204" pitchFamily="34" charset="0"/>
              </a:rPr>
              <a:t>Вектор ускорения свободного падения направлен вдоль отрицательного направления оси ординат и выражается через высоту ракеты следующим образом:</a:t>
            </a:r>
          </a:p>
        </p:txBody>
      </p:sp>
      <p:pic>
        <p:nvPicPr>
          <p:cNvPr id="5" name="Рисунок 4" descr="Изображение выглядит как Шрифт, число, типография, дизайн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ACD8FB8D-7297-E51A-4AA3-1095B7292A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1286" y="1761604"/>
            <a:ext cx="2041427" cy="61668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268D16B-AF48-2AE7-DEB6-BF797426E59F}"/>
              </a:ext>
            </a:extLst>
          </p:cNvPr>
          <p:cNvSpPr txBox="1"/>
          <p:nvPr/>
        </p:nvSpPr>
        <p:spPr>
          <a:xfrm>
            <a:off x="808181" y="2680171"/>
            <a:ext cx="725054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Franklin Gothic Medium" panose="020B0603020102020204" pitchFamily="34" charset="0"/>
              </a:rPr>
              <a:t>Запишем второй закон Ньютона для ракеты, которую считаем материальной точкой:</a:t>
            </a:r>
          </a:p>
        </p:txBody>
      </p:sp>
      <p:pic>
        <p:nvPicPr>
          <p:cNvPr id="12" name="Рисунок 11" descr="Изображение выглядит как часы, текст, Шрифт, число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E8843213-4731-A004-EDC8-681674506C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0" y="3095157"/>
            <a:ext cx="1606261" cy="666192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20E327B-D763-4CC7-D224-1EEC184B96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6514" y="1953313"/>
            <a:ext cx="142937" cy="72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7913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1">
          <a:extLst>
            <a:ext uri="{FF2B5EF4-FFF2-40B4-BE49-F238E27FC236}">
              <a16:creationId xmlns:a16="http://schemas.microsoft.com/office/drawing/2014/main" id="{BF3BD79E-EDEB-08E1-04DE-A33331D019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2" name="Google Shape;1662;p109">
            <a:extLst>
              <a:ext uri="{FF2B5EF4-FFF2-40B4-BE49-F238E27FC236}">
                <a16:creationId xmlns:a16="http://schemas.microsoft.com/office/drawing/2014/main" id="{40623DF7-A21F-434F-CEAB-3C7CC8962C3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12326" y="402882"/>
            <a:ext cx="5319348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Franklin Gothic Medium" panose="020B0603020102020204" pitchFamily="34" charset="0"/>
              </a:rPr>
              <a:t>Математическая модель</a:t>
            </a:r>
            <a:endParaRPr dirty="0">
              <a:latin typeface="Franklin Gothic Medium" panose="020B06030201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F82CCF-C8CC-3914-32BE-B87802DBB4FE}"/>
              </a:ext>
            </a:extLst>
          </p:cNvPr>
          <p:cNvSpPr txBox="1"/>
          <p:nvPr/>
        </p:nvSpPr>
        <p:spPr>
          <a:xfrm>
            <a:off x="718127" y="1113104"/>
            <a:ext cx="770774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Franklin Gothic Medium" panose="020B0603020102020204" pitchFamily="34" charset="0"/>
              </a:rPr>
              <a:t>Из физических уравнений, записанных ранее, можно получить систему скалярных уравнений в проекциях на оси:</a:t>
            </a:r>
          </a:p>
        </p:txBody>
      </p:sp>
      <p:pic>
        <p:nvPicPr>
          <p:cNvPr id="7" name="Рисунок 6" descr="Изображение выглядит как текст, Шрифт, снимок экрана, число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104218C3-8926-7F84-9703-C2D58E62E3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8050" y="1686339"/>
            <a:ext cx="2167899" cy="146511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C782395-D372-4C6C-7461-3F2E02E8AD81}"/>
              </a:ext>
            </a:extLst>
          </p:cNvPr>
          <p:cNvSpPr txBox="1"/>
          <p:nvPr/>
        </p:nvSpPr>
        <p:spPr>
          <a:xfrm>
            <a:off x="718126" y="3340571"/>
            <a:ext cx="757150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Franklin Gothic Medium" panose="020B0603020102020204" pitchFamily="34" charset="0"/>
              </a:rPr>
              <a:t>Для изменения угла наклона ракеты к горизонту аналитически задана функция:</a:t>
            </a:r>
          </a:p>
        </p:txBody>
      </p:sp>
      <p:pic>
        <p:nvPicPr>
          <p:cNvPr id="13" name="Рисунок 12" descr="Изображение выглядит как текст, Шрифт, число, рукописный текс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B1B70120-9F72-9C0E-4D15-B6E98EE9AA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5598" y="3856992"/>
            <a:ext cx="2492803" cy="728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5590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1">
          <a:extLst>
            <a:ext uri="{FF2B5EF4-FFF2-40B4-BE49-F238E27FC236}">
              <a16:creationId xmlns:a16="http://schemas.microsoft.com/office/drawing/2014/main" id="{DA4C96DB-6FEA-6A74-5ED3-02D095A5A2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2" name="Google Shape;1662;p109">
            <a:extLst>
              <a:ext uri="{FF2B5EF4-FFF2-40B4-BE49-F238E27FC236}">
                <a16:creationId xmlns:a16="http://schemas.microsoft.com/office/drawing/2014/main" id="{205B8C67-E41A-C98D-2E7C-589C852759D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19307" y="458300"/>
            <a:ext cx="3775917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Franklin Gothic Medium" panose="020B0603020102020204" pitchFamily="34" charset="0"/>
              </a:rPr>
              <a:t>Симуляция</a:t>
            </a:r>
            <a:endParaRPr dirty="0">
              <a:latin typeface="Franklin Gothic Medium" panose="020B06030201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A1AFBB-1457-D0B1-E1DA-708F9C31838E}"/>
              </a:ext>
            </a:extLst>
          </p:cNvPr>
          <p:cNvSpPr txBox="1"/>
          <p:nvPr/>
        </p:nvSpPr>
        <p:spPr>
          <a:xfrm>
            <a:off x="462774" y="1109209"/>
            <a:ext cx="841359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2000" dirty="0">
                <a:solidFill>
                  <a:schemeClr val="bg1"/>
                </a:solidFill>
                <a:latin typeface="Franklin Gothic Medium" panose="020B0603020102020204" pitchFamily="34" charset="0"/>
              </a:rPr>
              <a:t>Симуляция была проведена в игре </a:t>
            </a:r>
            <a:r>
              <a:rPr lang="en-US" sz="2000" dirty="0" err="1">
                <a:solidFill>
                  <a:schemeClr val="bg1"/>
                </a:solidFill>
                <a:latin typeface="Franklin Gothic Medium" panose="020B0603020102020204" pitchFamily="34" charset="0"/>
              </a:rPr>
              <a:t>Kerbal</a:t>
            </a:r>
            <a:r>
              <a:rPr lang="en-US" sz="2000" dirty="0">
                <a:solidFill>
                  <a:schemeClr val="bg1"/>
                </a:solidFill>
                <a:latin typeface="Franklin Gothic Medium" panose="020B0603020102020204" pitchFamily="34" charset="0"/>
              </a:rPr>
              <a:t> Space Program (KSP)</a:t>
            </a:r>
            <a:r>
              <a:rPr lang="ru-RU" sz="2000" dirty="0">
                <a:solidFill>
                  <a:schemeClr val="bg1"/>
                </a:solidFill>
                <a:latin typeface="Franklin Gothic Medium" panose="020B0603020102020204" pitchFamily="34" charset="0"/>
              </a:rPr>
              <a:t>. Также были собраны данные с помощью </a:t>
            </a:r>
            <a:r>
              <a:rPr lang="en-US" sz="2000" dirty="0" err="1">
                <a:solidFill>
                  <a:schemeClr val="bg1"/>
                </a:solidFill>
                <a:latin typeface="Franklin Gothic Medium" panose="020B0603020102020204" pitchFamily="34" charset="0"/>
              </a:rPr>
              <a:t>kRPC</a:t>
            </a:r>
            <a:r>
              <a:rPr lang="en-US" sz="2000" dirty="0">
                <a:solidFill>
                  <a:schemeClr val="bg1"/>
                </a:solidFill>
                <a:latin typeface="Franklin Gothic Medium" panose="020B0603020102020204" pitchFamily="34" charset="0"/>
              </a:rPr>
              <a:t> </a:t>
            </a:r>
            <a:r>
              <a:rPr lang="ru-RU" sz="2000" dirty="0">
                <a:solidFill>
                  <a:schemeClr val="bg1"/>
                </a:solidFill>
                <a:latin typeface="Franklin Gothic Medium" panose="020B0603020102020204" pitchFamily="34" charset="0"/>
              </a:rPr>
              <a:t>для построения графиков. </a:t>
            </a:r>
          </a:p>
        </p:txBody>
      </p:sp>
      <p:pic>
        <p:nvPicPr>
          <p:cNvPr id="5" name="Google Shape;1705;p112">
            <a:extLst>
              <a:ext uri="{FF2B5EF4-FFF2-40B4-BE49-F238E27FC236}">
                <a16:creationId xmlns:a16="http://schemas.microsoft.com/office/drawing/2014/main" id="{557D4320-15D4-DED0-88AA-F0A043CD8CD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7253" r="7253"/>
          <a:stretch/>
        </p:blipFill>
        <p:spPr>
          <a:xfrm>
            <a:off x="396656" y="2159990"/>
            <a:ext cx="4136315" cy="2643639"/>
          </a:xfrm>
          <a:prstGeom prst="roundRect">
            <a:avLst>
              <a:gd name="adj" fmla="val 3971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6" name="Google Shape;1705;p112">
            <a:extLst>
              <a:ext uri="{FF2B5EF4-FFF2-40B4-BE49-F238E27FC236}">
                <a16:creationId xmlns:a16="http://schemas.microsoft.com/office/drawing/2014/main" id="{DB9C5E7E-B25B-73D2-6B59-1FD94AE7E95C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1589" r="1589"/>
          <a:stretch/>
        </p:blipFill>
        <p:spPr>
          <a:xfrm>
            <a:off x="4895385" y="2159990"/>
            <a:ext cx="3803918" cy="2686729"/>
          </a:xfrm>
          <a:prstGeom prst="roundRect">
            <a:avLst>
              <a:gd name="adj" fmla="val 3971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</p:spTree>
    <p:extLst>
      <p:ext uri="{BB962C8B-B14F-4D97-AF65-F5344CB8AC3E}">
        <p14:creationId xmlns:p14="http://schemas.microsoft.com/office/powerpoint/2010/main" val="35093638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1">
          <a:extLst>
            <a:ext uri="{FF2B5EF4-FFF2-40B4-BE49-F238E27FC236}">
              <a16:creationId xmlns:a16="http://schemas.microsoft.com/office/drawing/2014/main" id="{91C14EBE-D782-A129-9DFA-0B4106A34B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2" name="Google Shape;1662;p109">
            <a:extLst>
              <a:ext uri="{FF2B5EF4-FFF2-40B4-BE49-F238E27FC236}">
                <a16:creationId xmlns:a16="http://schemas.microsoft.com/office/drawing/2014/main" id="{A0589118-DBD2-5B5C-6D85-4E0AD11B2A5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36548" y="365062"/>
            <a:ext cx="5470903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Franklin Gothic Medium" panose="020B0603020102020204" pitchFamily="34" charset="0"/>
              </a:rPr>
              <a:t>Программная реализация</a:t>
            </a:r>
            <a:endParaRPr dirty="0">
              <a:latin typeface="Franklin Gothic Medium" panose="020B0603020102020204" pitchFamily="34" charset="0"/>
            </a:endParaRPr>
          </a:p>
        </p:txBody>
      </p:sp>
      <p:pic>
        <p:nvPicPr>
          <p:cNvPr id="3" name="Рисунок 2" descr="Изображение выглядит как текст, снимок экрана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1D622203-DE98-5145-DF82-288D1FC891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946" y="1255617"/>
            <a:ext cx="5149661" cy="3288505"/>
          </a:xfrm>
          <a:prstGeom prst="rect">
            <a:avLst/>
          </a:prstGeom>
        </p:spPr>
      </p:pic>
      <p:pic>
        <p:nvPicPr>
          <p:cNvPr id="7" name="Рисунок 6" descr="Изображение выглядит как текст, снимок экрана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1E10A076-39A3-E07F-60D5-D5B5ABB945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1607" y="1019055"/>
            <a:ext cx="3654003" cy="3882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0817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61"/>
          <p:cNvSpPr txBox="1">
            <a:spLocks noGrp="1"/>
          </p:cNvSpPr>
          <p:nvPr>
            <p:ph type="title"/>
          </p:nvPr>
        </p:nvSpPr>
        <p:spPr>
          <a:xfrm>
            <a:off x="913543" y="51386"/>
            <a:ext cx="7316912" cy="106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dirty="0"/>
              <a:t>Сравнение полученных результатов</a:t>
            </a:r>
            <a:endParaRPr sz="3200" dirty="0"/>
          </a:p>
        </p:txBody>
      </p:sp>
      <p:pic>
        <p:nvPicPr>
          <p:cNvPr id="4" name="Рисунок 3" descr="Изображение выглядит как текст, линия, График, диаграмма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A15F18B1-5DB5-C175-6DA2-74A0CACD7E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036" y="1328749"/>
            <a:ext cx="7499927" cy="248600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79D919B-295C-BB1F-8C63-1FE8B022033D}"/>
              </a:ext>
            </a:extLst>
          </p:cNvPr>
          <p:cNvSpPr txBox="1"/>
          <p:nvPr/>
        </p:nvSpPr>
        <p:spPr>
          <a:xfrm>
            <a:off x="2401372" y="3814750"/>
            <a:ext cx="43412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Franklin Gothic Medium" panose="020B0603020102020204" pitchFamily="34" charset="0"/>
              </a:rPr>
              <a:t>График зависимости высоты от времени при взлете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>
          <a:extLst>
            <a:ext uri="{FF2B5EF4-FFF2-40B4-BE49-F238E27FC236}">
              <a16:creationId xmlns:a16="http://schemas.microsoft.com/office/drawing/2014/main" id="{032161AE-9F92-7276-5173-13A7C841EC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61">
            <a:extLst>
              <a:ext uri="{FF2B5EF4-FFF2-40B4-BE49-F238E27FC236}">
                <a16:creationId xmlns:a16="http://schemas.microsoft.com/office/drawing/2014/main" id="{A3EA2893-C858-CD5B-441B-52962A4EC8A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13543" y="51386"/>
            <a:ext cx="7316912" cy="106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dirty="0"/>
              <a:t>Сравнение полученных результатов</a:t>
            </a:r>
            <a:endParaRPr sz="3200" dirty="0"/>
          </a:p>
        </p:txBody>
      </p:sp>
      <p:pic>
        <p:nvPicPr>
          <p:cNvPr id="3" name="Рисунок 2" descr="Изображение выглядит как текст, линия, График, снимок экрана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7099776E-C79C-A4C8-C00A-3D6B188805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036" y="1376138"/>
            <a:ext cx="7499927" cy="239122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1054F4A-09ED-55A4-724F-BE5DDDA5E96C}"/>
              </a:ext>
            </a:extLst>
          </p:cNvPr>
          <p:cNvSpPr txBox="1"/>
          <p:nvPr/>
        </p:nvSpPr>
        <p:spPr>
          <a:xfrm>
            <a:off x="2401372" y="3814750"/>
            <a:ext cx="44486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Franklin Gothic Medium" panose="020B0603020102020204" pitchFamily="34" charset="0"/>
              </a:rPr>
              <a:t>График зависимости скорости от времени при взлете</a:t>
            </a:r>
          </a:p>
        </p:txBody>
      </p:sp>
    </p:spTree>
    <p:extLst>
      <p:ext uri="{BB962C8B-B14F-4D97-AF65-F5344CB8AC3E}">
        <p14:creationId xmlns:p14="http://schemas.microsoft.com/office/powerpoint/2010/main" val="30555813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>
          <a:extLst>
            <a:ext uri="{FF2B5EF4-FFF2-40B4-BE49-F238E27FC236}">
              <a16:creationId xmlns:a16="http://schemas.microsoft.com/office/drawing/2014/main" id="{4B50C40F-349C-93EC-74D0-F653697D0F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61">
            <a:extLst>
              <a:ext uri="{FF2B5EF4-FFF2-40B4-BE49-F238E27FC236}">
                <a16:creationId xmlns:a16="http://schemas.microsoft.com/office/drawing/2014/main" id="{F42BBF81-20B4-3C5A-D7FA-080D052D004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13543" y="51386"/>
            <a:ext cx="7316912" cy="106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dirty="0"/>
              <a:t>Сравнение полученных результатов</a:t>
            </a:r>
            <a:endParaRPr sz="3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9787FB3-0ADC-BF13-A814-7CAEB5F15B65}"/>
              </a:ext>
            </a:extLst>
          </p:cNvPr>
          <p:cNvSpPr txBox="1"/>
          <p:nvPr/>
        </p:nvSpPr>
        <p:spPr>
          <a:xfrm>
            <a:off x="2284352" y="3660860"/>
            <a:ext cx="45752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Franklin Gothic Medium" panose="020B0603020102020204" pitchFamily="34" charset="0"/>
              </a:rPr>
              <a:t>График зависимости скорости от времени при посадке</a:t>
            </a:r>
          </a:p>
        </p:txBody>
      </p:sp>
      <p:pic>
        <p:nvPicPr>
          <p:cNvPr id="5" name="Рисунок 4" descr="Изображение выглядит как текст, линия, снимок экрана, График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22C46D34-D2FD-06DA-088A-47064CA2CE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6363" y="1316749"/>
            <a:ext cx="5911271" cy="2294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1266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>
          <a:extLst>
            <a:ext uri="{FF2B5EF4-FFF2-40B4-BE49-F238E27FC236}">
              <a16:creationId xmlns:a16="http://schemas.microsoft.com/office/drawing/2014/main" id="{417E1032-3515-5043-E0F5-1ED726B98F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61">
            <a:extLst>
              <a:ext uri="{FF2B5EF4-FFF2-40B4-BE49-F238E27FC236}">
                <a16:creationId xmlns:a16="http://schemas.microsoft.com/office/drawing/2014/main" id="{24084104-D60F-C5C3-20C8-2AEC2735E65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13543" y="51386"/>
            <a:ext cx="7316912" cy="106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dirty="0"/>
              <a:t>Сравнение полученных результатов</a:t>
            </a:r>
            <a:endParaRPr sz="3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069EF07-3128-7A5D-F8DD-516E4EC1B9E9}"/>
              </a:ext>
            </a:extLst>
          </p:cNvPr>
          <p:cNvSpPr txBox="1"/>
          <p:nvPr/>
        </p:nvSpPr>
        <p:spPr>
          <a:xfrm>
            <a:off x="2284351" y="3652487"/>
            <a:ext cx="44678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Franklin Gothic Medium" panose="020B0603020102020204" pitchFamily="34" charset="0"/>
              </a:rPr>
              <a:t>График зависимости высоты от времени при посадке</a:t>
            </a:r>
          </a:p>
        </p:txBody>
      </p:sp>
      <p:pic>
        <p:nvPicPr>
          <p:cNvPr id="5" name="Рисунок 4" descr="Изображение выглядит как текст, линия, снимок экрана, График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646E0B4C-29AC-4B7E-5B32-C13A83CA57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6363" y="1316749"/>
            <a:ext cx="5911271" cy="2294637"/>
          </a:xfrm>
          <a:prstGeom prst="rect">
            <a:avLst/>
          </a:prstGeom>
        </p:spPr>
      </p:pic>
      <p:pic>
        <p:nvPicPr>
          <p:cNvPr id="4" name="Рисунок 3" descr="Изображение выглядит как линия, График, текст, диаграмма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82280D8B-672C-8FBE-7520-E6DD897740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5744" y="1316749"/>
            <a:ext cx="6045105" cy="228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2602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>
          <a:extLst>
            <a:ext uri="{FF2B5EF4-FFF2-40B4-BE49-F238E27FC236}">
              <a16:creationId xmlns:a16="http://schemas.microsoft.com/office/drawing/2014/main" id="{8FDF6BDD-0FCD-023B-C06B-E280A405B0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61">
            <a:extLst>
              <a:ext uri="{FF2B5EF4-FFF2-40B4-BE49-F238E27FC236}">
                <a16:creationId xmlns:a16="http://schemas.microsoft.com/office/drawing/2014/main" id="{3CB3201C-1139-BD92-B2A5-96F7DA55AA7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13544" y="56004"/>
            <a:ext cx="7316912" cy="106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dirty="0"/>
              <a:t>Итоги</a:t>
            </a:r>
            <a:endParaRPr sz="3200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04469DC-8374-39AD-4737-EDAFC84EF2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944" y="1231150"/>
            <a:ext cx="8640620" cy="1340600"/>
          </a:xfrm>
        </p:spPr>
        <p:txBody>
          <a:bodyPr/>
          <a:lstStyle/>
          <a:p>
            <a:pPr algn="just"/>
            <a:r>
              <a:rPr lang="ru-RU" sz="2000" dirty="0">
                <a:latin typeface="Franklin Gothic Medium" panose="020B0603020102020204" pitchFamily="34" charset="0"/>
              </a:rPr>
              <a:t>	В ходе выполнения проекта нашей командой был осуществлен и смоделирован полет на Венеру. Были построены графики на основе данных, полученных из </a:t>
            </a:r>
            <a:r>
              <a:rPr lang="en-US" sz="2000" dirty="0">
                <a:latin typeface="Franklin Gothic Medium" panose="020B0603020102020204" pitchFamily="34" charset="0"/>
              </a:rPr>
              <a:t>KSP</a:t>
            </a:r>
            <a:r>
              <a:rPr lang="ru-RU" sz="2000" dirty="0">
                <a:latin typeface="Franklin Gothic Medium" panose="020B0603020102020204" pitchFamily="34" charset="0"/>
              </a:rPr>
              <a:t> и математической модели. В результате сравнения были получены некоторые расхождения, которые можно объяснить. В целом математическая модель получилась удачной и цель проекта можно считать достигнутой.</a:t>
            </a:r>
          </a:p>
        </p:txBody>
      </p:sp>
    </p:spTree>
    <p:extLst>
      <p:ext uri="{BB962C8B-B14F-4D97-AF65-F5344CB8AC3E}">
        <p14:creationId xmlns:p14="http://schemas.microsoft.com/office/powerpoint/2010/main" val="19769047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>
          <a:extLst>
            <a:ext uri="{FF2B5EF4-FFF2-40B4-BE49-F238E27FC236}">
              <a16:creationId xmlns:a16="http://schemas.microsoft.com/office/drawing/2014/main" id="{D985E864-8F55-73AE-437D-3D2A3BBF24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61">
            <a:extLst>
              <a:ext uri="{FF2B5EF4-FFF2-40B4-BE49-F238E27FC236}">
                <a16:creationId xmlns:a16="http://schemas.microsoft.com/office/drawing/2014/main" id="{40552393-115F-7248-77D8-769EF3CBE27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13544" y="56004"/>
            <a:ext cx="7316912" cy="106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dirty="0"/>
              <a:t>Демонстрация работы</a:t>
            </a:r>
            <a:endParaRPr sz="3200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0879CCB9-FEC7-09AA-A74F-D873763627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82457" y="1118004"/>
            <a:ext cx="6670053" cy="1360800"/>
          </a:xfrm>
        </p:spPr>
        <p:txBody>
          <a:bodyPr/>
          <a:lstStyle/>
          <a:p>
            <a:pPr algn="just"/>
            <a:r>
              <a:rPr lang="ru-RU" dirty="0"/>
              <a:t>Посмотреть используемый код, полет можно на нашем </a:t>
            </a:r>
            <a:r>
              <a:rPr lang="en-US" dirty="0" err="1"/>
              <a:t>Github</a:t>
            </a:r>
            <a:endParaRPr lang="ru-RU" dirty="0"/>
          </a:p>
        </p:txBody>
      </p:sp>
      <p:pic>
        <p:nvPicPr>
          <p:cNvPr id="2" name="Google Shape;1705;p112">
            <a:extLst>
              <a:ext uri="{FF2B5EF4-FFF2-40B4-BE49-F238E27FC236}">
                <a16:creationId xmlns:a16="http://schemas.microsoft.com/office/drawing/2014/main" id="{753CB273-30B6-7DF6-DAC9-0414402CEC8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1650" b="1650"/>
          <a:stretch/>
        </p:blipFill>
        <p:spPr>
          <a:xfrm>
            <a:off x="3465605" y="1931653"/>
            <a:ext cx="2212790" cy="2093843"/>
          </a:xfrm>
          <a:prstGeom prst="roundRect">
            <a:avLst>
              <a:gd name="adj" fmla="val 3971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grpSp>
        <p:nvGrpSpPr>
          <p:cNvPr id="6" name="Google Shape;1712;p113">
            <a:extLst>
              <a:ext uri="{FF2B5EF4-FFF2-40B4-BE49-F238E27FC236}">
                <a16:creationId xmlns:a16="http://schemas.microsoft.com/office/drawing/2014/main" id="{02BBD90A-038F-0F00-E2EB-A23565E6CF02}"/>
              </a:ext>
            </a:extLst>
          </p:cNvPr>
          <p:cNvGrpSpPr/>
          <p:nvPr/>
        </p:nvGrpSpPr>
        <p:grpSpPr>
          <a:xfrm>
            <a:off x="3373922" y="1834464"/>
            <a:ext cx="2392934" cy="2514959"/>
            <a:chOff x="5324925" y="768788"/>
            <a:chExt cx="2780700" cy="3606000"/>
          </a:xfrm>
        </p:grpSpPr>
        <p:sp>
          <p:nvSpPr>
            <p:cNvPr id="7" name="Google Shape;1713;p113">
              <a:extLst>
                <a:ext uri="{FF2B5EF4-FFF2-40B4-BE49-F238E27FC236}">
                  <a16:creationId xmlns:a16="http://schemas.microsoft.com/office/drawing/2014/main" id="{CC695B24-C126-B0C7-AFF7-4B029494E396}"/>
                </a:ext>
              </a:extLst>
            </p:cNvPr>
            <p:cNvSpPr/>
            <p:nvPr/>
          </p:nvSpPr>
          <p:spPr>
            <a:xfrm flipH="1">
              <a:off x="5324925" y="768788"/>
              <a:ext cx="2780700" cy="3606000"/>
            </a:xfrm>
            <a:prstGeom prst="roundRect">
              <a:avLst>
                <a:gd name="adj" fmla="val 4846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grpSp>
          <p:nvGrpSpPr>
            <p:cNvPr id="8" name="Google Shape;1714;p113">
              <a:extLst>
                <a:ext uri="{FF2B5EF4-FFF2-40B4-BE49-F238E27FC236}">
                  <a16:creationId xmlns:a16="http://schemas.microsoft.com/office/drawing/2014/main" id="{2EC784E9-F00A-9ADE-34D1-1941C1154C85}"/>
                </a:ext>
              </a:extLst>
            </p:cNvPr>
            <p:cNvGrpSpPr/>
            <p:nvPr/>
          </p:nvGrpSpPr>
          <p:grpSpPr>
            <a:xfrm>
              <a:off x="6541814" y="887540"/>
              <a:ext cx="347155" cy="3387324"/>
              <a:chOff x="6665039" y="887540"/>
              <a:chExt cx="347155" cy="3387324"/>
            </a:xfrm>
          </p:grpSpPr>
          <p:sp>
            <p:nvSpPr>
              <p:cNvPr id="9" name="Google Shape;1715;p113">
                <a:extLst>
                  <a:ext uri="{FF2B5EF4-FFF2-40B4-BE49-F238E27FC236}">
                    <a16:creationId xmlns:a16="http://schemas.microsoft.com/office/drawing/2014/main" id="{D8DDF56E-64AA-05F3-6536-317BDD3A2071}"/>
                  </a:ext>
                </a:extLst>
              </p:cNvPr>
              <p:cNvSpPr/>
              <p:nvPr/>
            </p:nvSpPr>
            <p:spPr>
              <a:xfrm>
                <a:off x="6707560" y="4010263"/>
                <a:ext cx="261900" cy="264600"/>
              </a:xfrm>
              <a:prstGeom prst="ellipse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0" name="Google Shape;1716;p113">
                <a:extLst>
                  <a:ext uri="{FF2B5EF4-FFF2-40B4-BE49-F238E27FC236}">
                    <a16:creationId xmlns:a16="http://schemas.microsoft.com/office/drawing/2014/main" id="{ADABBE48-5765-ACF4-74B1-296C73A0080C}"/>
                  </a:ext>
                </a:extLst>
              </p:cNvPr>
              <p:cNvGrpSpPr/>
              <p:nvPr/>
            </p:nvGrpSpPr>
            <p:grpSpPr>
              <a:xfrm>
                <a:off x="6665039" y="887540"/>
                <a:ext cx="347155" cy="42632"/>
                <a:chOff x="6665039" y="847396"/>
                <a:chExt cx="347155" cy="42632"/>
              </a:xfrm>
            </p:grpSpPr>
            <p:sp>
              <p:nvSpPr>
                <p:cNvPr id="11" name="Google Shape;1717;p113">
                  <a:extLst>
                    <a:ext uri="{FF2B5EF4-FFF2-40B4-BE49-F238E27FC236}">
                      <a16:creationId xmlns:a16="http://schemas.microsoft.com/office/drawing/2014/main" id="{DD2290B3-14E4-3BBB-EDB3-40B01827EE0F}"/>
                    </a:ext>
                  </a:extLst>
                </p:cNvPr>
                <p:cNvSpPr/>
                <p:nvPr/>
              </p:nvSpPr>
              <p:spPr>
                <a:xfrm rot="-5400000">
                  <a:off x="6665057" y="847592"/>
                  <a:ext cx="42418" cy="424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9" h="1190" extrusionOk="0">
                      <a:moveTo>
                        <a:pt x="1189" y="573"/>
                      </a:moveTo>
                      <a:cubicBezTo>
                        <a:pt x="1189" y="804"/>
                        <a:pt x="1050" y="1012"/>
                        <a:pt x="836" y="1100"/>
                      </a:cubicBezTo>
                      <a:cubicBezTo>
                        <a:pt x="622" y="1189"/>
                        <a:pt x="376" y="1140"/>
                        <a:pt x="212" y="977"/>
                      </a:cubicBezTo>
                      <a:cubicBezTo>
                        <a:pt x="49" y="812"/>
                        <a:pt x="1" y="566"/>
                        <a:pt x="89" y="352"/>
                      </a:cubicBezTo>
                      <a:cubicBezTo>
                        <a:pt x="178" y="140"/>
                        <a:pt x="387" y="0"/>
                        <a:pt x="619" y="0"/>
                      </a:cubicBezTo>
                      <a:cubicBezTo>
                        <a:pt x="934" y="2"/>
                        <a:pt x="1189" y="256"/>
                        <a:pt x="1189" y="573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" name="Google Shape;1718;p113">
                  <a:extLst>
                    <a:ext uri="{FF2B5EF4-FFF2-40B4-BE49-F238E27FC236}">
                      <a16:creationId xmlns:a16="http://schemas.microsoft.com/office/drawing/2014/main" id="{A941EB65-BB26-C2B8-5505-42B401017A06}"/>
                    </a:ext>
                  </a:extLst>
                </p:cNvPr>
                <p:cNvSpPr/>
                <p:nvPr/>
              </p:nvSpPr>
              <p:spPr>
                <a:xfrm rot="-5400000">
                  <a:off x="6868852" y="745258"/>
                  <a:ext cx="41205" cy="2454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5" h="6881" extrusionOk="0">
                      <a:moveTo>
                        <a:pt x="1149" y="582"/>
                      </a:moveTo>
                      <a:lnTo>
                        <a:pt x="1149" y="6300"/>
                      </a:lnTo>
                      <a:cubicBezTo>
                        <a:pt x="1154" y="6619"/>
                        <a:pt x="896" y="6881"/>
                        <a:pt x="578" y="6881"/>
                      </a:cubicBezTo>
                      <a:cubicBezTo>
                        <a:pt x="258" y="6881"/>
                        <a:pt x="1" y="6619"/>
                        <a:pt x="5" y="6300"/>
                      </a:cubicBezTo>
                      <a:lnTo>
                        <a:pt x="5" y="582"/>
                      </a:lnTo>
                      <a:cubicBezTo>
                        <a:pt x="1" y="262"/>
                        <a:pt x="258" y="1"/>
                        <a:pt x="578" y="1"/>
                      </a:cubicBezTo>
                      <a:cubicBezTo>
                        <a:pt x="896" y="1"/>
                        <a:pt x="1154" y="262"/>
                        <a:pt x="1149" y="582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1988799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58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>
                <a:solidFill>
                  <a:schemeClr val="bg1"/>
                </a:solidFill>
                <a:latin typeface="Franklin Gothic Medium" panose="020B0603020102020204" pitchFamily="34" charset="0"/>
              </a:rPr>
              <a:t>Состав команды и роли</a:t>
            </a:r>
          </a:p>
        </p:txBody>
      </p:sp>
      <p:sp>
        <p:nvSpPr>
          <p:cNvPr id="4" name="Google Shape;406;p66">
            <a:extLst>
              <a:ext uri="{FF2B5EF4-FFF2-40B4-BE49-F238E27FC236}">
                <a16:creationId xmlns:a16="http://schemas.microsoft.com/office/drawing/2014/main" id="{D96A07B9-88D8-05D1-F18B-DE023A5251BB}"/>
              </a:ext>
            </a:extLst>
          </p:cNvPr>
          <p:cNvSpPr/>
          <p:nvPr/>
        </p:nvSpPr>
        <p:spPr>
          <a:xfrm>
            <a:off x="2324971" y="1555870"/>
            <a:ext cx="667200" cy="6672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" name="Google Shape;414;p66">
            <a:extLst>
              <a:ext uri="{FF2B5EF4-FFF2-40B4-BE49-F238E27FC236}">
                <a16:creationId xmlns:a16="http://schemas.microsoft.com/office/drawing/2014/main" id="{2066F89B-394A-3EA0-2D1F-45BA7878DD32}"/>
              </a:ext>
            </a:extLst>
          </p:cNvPr>
          <p:cNvGrpSpPr/>
          <p:nvPr/>
        </p:nvGrpSpPr>
        <p:grpSpPr>
          <a:xfrm>
            <a:off x="2488274" y="1719838"/>
            <a:ext cx="340573" cy="339271"/>
            <a:chOff x="898875" y="4399275"/>
            <a:chExt cx="483700" cy="481850"/>
          </a:xfrm>
        </p:grpSpPr>
        <p:sp>
          <p:nvSpPr>
            <p:cNvPr id="6" name="Google Shape;415;p66">
              <a:extLst>
                <a:ext uri="{FF2B5EF4-FFF2-40B4-BE49-F238E27FC236}">
                  <a16:creationId xmlns:a16="http://schemas.microsoft.com/office/drawing/2014/main" id="{C0011B90-07C3-E45F-76DF-66F54D35B131}"/>
                </a:ext>
              </a:extLst>
            </p:cNvPr>
            <p:cNvSpPr/>
            <p:nvPr/>
          </p:nvSpPr>
          <p:spPr>
            <a:xfrm>
              <a:off x="992750" y="4642900"/>
              <a:ext cx="145300" cy="144100"/>
            </a:xfrm>
            <a:custGeom>
              <a:avLst/>
              <a:gdLst/>
              <a:ahLst/>
              <a:cxnLst/>
              <a:rect l="l" t="t" r="r" b="b"/>
              <a:pathLst>
                <a:path w="5812" h="5764" extrusionOk="0">
                  <a:moveTo>
                    <a:pt x="994" y="0"/>
                  </a:moveTo>
                  <a:lnTo>
                    <a:pt x="988" y="12"/>
                  </a:lnTo>
                  <a:cubicBezTo>
                    <a:pt x="988" y="9"/>
                    <a:pt x="991" y="6"/>
                    <a:pt x="991" y="3"/>
                  </a:cubicBezTo>
                  <a:lnTo>
                    <a:pt x="991" y="3"/>
                  </a:lnTo>
                  <a:lnTo>
                    <a:pt x="979" y="27"/>
                  </a:lnTo>
                  <a:lnTo>
                    <a:pt x="108" y="1759"/>
                  </a:lnTo>
                  <a:cubicBezTo>
                    <a:pt x="0" y="1976"/>
                    <a:pt x="42" y="2241"/>
                    <a:pt x="214" y="2415"/>
                  </a:cubicBezTo>
                  <a:lnTo>
                    <a:pt x="3397" y="5598"/>
                  </a:lnTo>
                  <a:cubicBezTo>
                    <a:pt x="3506" y="5707"/>
                    <a:pt x="3649" y="5763"/>
                    <a:pt x="3795" y="5763"/>
                  </a:cubicBezTo>
                  <a:cubicBezTo>
                    <a:pt x="3883" y="5763"/>
                    <a:pt x="3971" y="5743"/>
                    <a:pt x="4053" y="5701"/>
                  </a:cubicBezTo>
                  <a:lnTo>
                    <a:pt x="5797" y="4827"/>
                  </a:lnTo>
                  <a:lnTo>
                    <a:pt x="5800" y="4824"/>
                  </a:lnTo>
                  <a:lnTo>
                    <a:pt x="5812" y="4818"/>
                  </a:lnTo>
                  <a:lnTo>
                    <a:pt x="99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" name="Google Shape;416;p66">
              <a:extLst>
                <a:ext uri="{FF2B5EF4-FFF2-40B4-BE49-F238E27FC236}">
                  <a16:creationId xmlns:a16="http://schemas.microsoft.com/office/drawing/2014/main" id="{B3E1D651-88ED-A224-D31F-1EE5A0104EC8}"/>
                </a:ext>
              </a:extLst>
            </p:cNvPr>
            <p:cNvSpPr/>
            <p:nvPr/>
          </p:nvSpPr>
          <p:spPr>
            <a:xfrm>
              <a:off x="1138025" y="47633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" name="Google Shape;417;p66">
              <a:extLst>
                <a:ext uri="{FF2B5EF4-FFF2-40B4-BE49-F238E27FC236}">
                  <a16:creationId xmlns:a16="http://schemas.microsoft.com/office/drawing/2014/main" id="{285AFB96-68EE-D212-A4D8-04E95452C435}"/>
                </a:ext>
              </a:extLst>
            </p:cNvPr>
            <p:cNvSpPr/>
            <p:nvPr/>
          </p:nvSpPr>
          <p:spPr>
            <a:xfrm>
              <a:off x="1269550" y="4399275"/>
              <a:ext cx="113025" cy="112125"/>
            </a:xfrm>
            <a:custGeom>
              <a:avLst/>
              <a:gdLst/>
              <a:ahLst/>
              <a:cxnLst/>
              <a:rect l="l" t="t" r="r" b="b"/>
              <a:pathLst>
                <a:path w="4521" h="4485" extrusionOk="0">
                  <a:moveTo>
                    <a:pt x="3066" y="1"/>
                  </a:moveTo>
                  <a:cubicBezTo>
                    <a:pt x="1947" y="1"/>
                    <a:pt x="938" y="82"/>
                    <a:pt x="0" y="239"/>
                  </a:cubicBezTo>
                  <a:lnTo>
                    <a:pt x="9" y="895"/>
                  </a:lnTo>
                  <a:cubicBezTo>
                    <a:pt x="34" y="2862"/>
                    <a:pt x="1623" y="4452"/>
                    <a:pt x="3590" y="4476"/>
                  </a:cubicBezTo>
                  <a:lnTo>
                    <a:pt x="4243" y="4485"/>
                  </a:lnTo>
                  <a:cubicBezTo>
                    <a:pt x="4439" y="3313"/>
                    <a:pt x="4520" y="2028"/>
                    <a:pt x="4469" y="561"/>
                  </a:cubicBezTo>
                  <a:cubicBezTo>
                    <a:pt x="4457" y="266"/>
                    <a:pt x="4219" y="28"/>
                    <a:pt x="3924" y="16"/>
                  </a:cubicBezTo>
                  <a:cubicBezTo>
                    <a:pt x="3631" y="6"/>
                    <a:pt x="3345" y="1"/>
                    <a:pt x="3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" name="Google Shape;418;p66">
              <a:extLst>
                <a:ext uri="{FF2B5EF4-FFF2-40B4-BE49-F238E27FC236}">
                  <a16:creationId xmlns:a16="http://schemas.microsoft.com/office/drawing/2014/main" id="{A4C4EB7A-4004-DCCE-CE35-2B893956FBDD}"/>
                </a:ext>
              </a:extLst>
            </p:cNvPr>
            <p:cNvSpPr/>
            <p:nvPr/>
          </p:nvSpPr>
          <p:spPr>
            <a:xfrm>
              <a:off x="1161975" y="4531175"/>
              <a:ext cx="91400" cy="84350"/>
            </a:xfrm>
            <a:custGeom>
              <a:avLst/>
              <a:gdLst/>
              <a:ahLst/>
              <a:cxnLst/>
              <a:rect l="l" t="t" r="r" b="b"/>
              <a:pathLst>
                <a:path w="3656" h="3374" extrusionOk="0">
                  <a:moveTo>
                    <a:pt x="1821" y="1"/>
                  </a:moveTo>
                  <a:cubicBezTo>
                    <a:pt x="1137" y="1"/>
                    <a:pt x="523" y="415"/>
                    <a:pt x="262" y="1046"/>
                  </a:cubicBezTo>
                  <a:cubicBezTo>
                    <a:pt x="0" y="1678"/>
                    <a:pt x="145" y="2410"/>
                    <a:pt x="633" y="2894"/>
                  </a:cubicBezTo>
                  <a:cubicBezTo>
                    <a:pt x="952" y="3214"/>
                    <a:pt x="1391" y="3373"/>
                    <a:pt x="1830" y="3373"/>
                  </a:cubicBezTo>
                  <a:cubicBezTo>
                    <a:pt x="2269" y="3373"/>
                    <a:pt x="2707" y="3214"/>
                    <a:pt x="3027" y="2894"/>
                  </a:cubicBezTo>
                  <a:cubicBezTo>
                    <a:pt x="3511" y="2410"/>
                    <a:pt x="3656" y="1681"/>
                    <a:pt x="3394" y="1046"/>
                  </a:cubicBezTo>
                  <a:cubicBezTo>
                    <a:pt x="3132" y="413"/>
                    <a:pt x="2515" y="1"/>
                    <a:pt x="1828" y="1"/>
                  </a:cubicBezTo>
                  <a:cubicBezTo>
                    <a:pt x="1826" y="1"/>
                    <a:pt x="1823" y="1"/>
                    <a:pt x="18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0" name="Google Shape;419;p66">
              <a:extLst>
                <a:ext uri="{FF2B5EF4-FFF2-40B4-BE49-F238E27FC236}">
                  <a16:creationId xmlns:a16="http://schemas.microsoft.com/office/drawing/2014/main" id="{89307B3F-1880-DC61-FB06-40BEEA2E528B}"/>
                </a:ext>
              </a:extLst>
            </p:cNvPr>
            <p:cNvSpPr/>
            <p:nvPr/>
          </p:nvSpPr>
          <p:spPr>
            <a:xfrm>
              <a:off x="1031050" y="4411100"/>
              <a:ext cx="338650" cy="338725"/>
            </a:xfrm>
            <a:custGeom>
              <a:avLst/>
              <a:gdLst/>
              <a:ahLst/>
              <a:cxnLst/>
              <a:rect l="l" t="t" r="r" b="b"/>
              <a:pathLst>
                <a:path w="13546" h="13549" extrusionOk="0">
                  <a:moveTo>
                    <a:pt x="7066" y="3673"/>
                  </a:moveTo>
                  <a:cubicBezTo>
                    <a:pt x="7800" y="3673"/>
                    <a:pt x="8522" y="3960"/>
                    <a:pt x="9062" y="4500"/>
                  </a:cubicBezTo>
                  <a:cubicBezTo>
                    <a:pt x="10170" y="5602"/>
                    <a:pt x="10170" y="7393"/>
                    <a:pt x="9062" y="8492"/>
                  </a:cubicBezTo>
                  <a:cubicBezTo>
                    <a:pt x="8522" y="9032"/>
                    <a:pt x="7800" y="9319"/>
                    <a:pt x="7066" y="9319"/>
                  </a:cubicBezTo>
                  <a:cubicBezTo>
                    <a:pt x="6702" y="9319"/>
                    <a:pt x="6334" y="9248"/>
                    <a:pt x="5984" y="9104"/>
                  </a:cubicBezTo>
                  <a:cubicBezTo>
                    <a:pt x="4930" y="8667"/>
                    <a:pt x="4244" y="7637"/>
                    <a:pt x="4244" y="6496"/>
                  </a:cubicBezTo>
                  <a:cubicBezTo>
                    <a:pt x="4244" y="5355"/>
                    <a:pt x="4930" y="4325"/>
                    <a:pt x="5984" y="3888"/>
                  </a:cubicBezTo>
                  <a:cubicBezTo>
                    <a:pt x="6334" y="3744"/>
                    <a:pt x="6702" y="3673"/>
                    <a:pt x="7066" y="3673"/>
                  </a:cubicBezTo>
                  <a:close/>
                  <a:moveTo>
                    <a:pt x="3868" y="9124"/>
                  </a:moveTo>
                  <a:cubicBezTo>
                    <a:pt x="4006" y="9124"/>
                    <a:pt x="4147" y="9176"/>
                    <a:pt x="4262" y="9290"/>
                  </a:cubicBezTo>
                  <a:cubicBezTo>
                    <a:pt x="4481" y="9510"/>
                    <a:pt x="4481" y="9869"/>
                    <a:pt x="4262" y="10088"/>
                  </a:cubicBezTo>
                  <a:cubicBezTo>
                    <a:pt x="4147" y="10204"/>
                    <a:pt x="4005" y="10255"/>
                    <a:pt x="3866" y="10255"/>
                  </a:cubicBezTo>
                  <a:cubicBezTo>
                    <a:pt x="3576" y="10255"/>
                    <a:pt x="3298" y="10031"/>
                    <a:pt x="3298" y="9691"/>
                  </a:cubicBezTo>
                  <a:cubicBezTo>
                    <a:pt x="3298" y="9350"/>
                    <a:pt x="3577" y="9124"/>
                    <a:pt x="3868" y="9124"/>
                  </a:cubicBezTo>
                  <a:close/>
                  <a:moveTo>
                    <a:pt x="8414" y="1"/>
                  </a:moveTo>
                  <a:cubicBezTo>
                    <a:pt x="6466" y="507"/>
                    <a:pt x="4888" y="1425"/>
                    <a:pt x="3518" y="2846"/>
                  </a:cubicBezTo>
                  <a:cubicBezTo>
                    <a:pt x="2169" y="4244"/>
                    <a:pt x="1000" y="6282"/>
                    <a:pt x="1" y="8212"/>
                  </a:cubicBezTo>
                  <a:lnTo>
                    <a:pt x="5337" y="13548"/>
                  </a:lnTo>
                  <a:cubicBezTo>
                    <a:pt x="7267" y="12549"/>
                    <a:pt x="9309" y="11380"/>
                    <a:pt x="10706" y="10031"/>
                  </a:cubicBezTo>
                  <a:cubicBezTo>
                    <a:pt x="12124" y="8664"/>
                    <a:pt x="13039" y="7086"/>
                    <a:pt x="13545" y="5138"/>
                  </a:cubicBezTo>
                  <a:lnTo>
                    <a:pt x="13112" y="5129"/>
                  </a:lnTo>
                  <a:cubicBezTo>
                    <a:pt x="10534" y="5099"/>
                    <a:pt x="8453" y="3015"/>
                    <a:pt x="8420" y="440"/>
                  </a:cubicBezTo>
                  <a:lnTo>
                    <a:pt x="841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1" name="Google Shape;420;p66">
              <a:extLst>
                <a:ext uri="{FF2B5EF4-FFF2-40B4-BE49-F238E27FC236}">
                  <a16:creationId xmlns:a16="http://schemas.microsoft.com/office/drawing/2014/main" id="{D6395482-7881-5D75-8BAE-0B193EC2DAE2}"/>
                </a:ext>
              </a:extLst>
            </p:cNvPr>
            <p:cNvSpPr/>
            <p:nvPr/>
          </p:nvSpPr>
          <p:spPr>
            <a:xfrm>
              <a:off x="1130500" y="4740450"/>
              <a:ext cx="108950" cy="111250"/>
            </a:xfrm>
            <a:custGeom>
              <a:avLst/>
              <a:gdLst/>
              <a:ahLst/>
              <a:cxnLst/>
              <a:rect l="l" t="t" r="r" b="b"/>
              <a:pathLst>
                <a:path w="4358" h="4450" extrusionOk="0">
                  <a:moveTo>
                    <a:pt x="4358" y="1"/>
                  </a:moveTo>
                  <a:lnTo>
                    <a:pt x="4358" y="1"/>
                  </a:lnTo>
                  <a:cubicBezTo>
                    <a:pt x="2906" y="877"/>
                    <a:pt x="1437" y="1609"/>
                    <a:pt x="1" y="2332"/>
                  </a:cubicBezTo>
                  <a:cubicBezTo>
                    <a:pt x="58" y="3090"/>
                    <a:pt x="112" y="3789"/>
                    <a:pt x="118" y="3882"/>
                  </a:cubicBezTo>
                  <a:cubicBezTo>
                    <a:pt x="118" y="4211"/>
                    <a:pt x="387" y="4450"/>
                    <a:pt x="683" y="4450"/>
                  </a:cubicBezTo>
                  <a:cubicBezTo>
                    <a:pt x="767" y="4450"/>
                    <a:pt x="854" y="4430"/>
                    <a:pt x="937" y="4388"/>
                  </a:cubicBezTo>
                  <a:cubicBezTo>
                    <a:pt x="1039" y="4295"/>
                    <a:pt x="3858" y="3208"/>
                    <a:pt x="435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2" name="Google Shape;421;p66">
              <a:extLst>
                <a:ext uri="{FF2B5EF4-FFF2-40B4-BE49-F238E27FC236}">
                  <a16:creationId xmlns:a16="http://schemas.microsoft.com/office/drawing/2014/main" id="{485A72F2-32BD-DEB5-08D9-59E207F3279B}"/>
                </a:ext>
              </a:extLst>
            </p:cNvPr>
            <p:cNvSpPr/>
            <p:nvPr/>
          </p:nvSpPr>
          <p:spPr>
            <a:xfrm>
              <a:off x="927325" y="4539825"/>
              <a:ext cx="114150" cy="109800"/>
            </a:xfrm>
            <a:custGeom>
              <a:avLst/>
              <a:gdLst/>
              <a:ahLst/>
              <a:cxnLst/>
              <a:rect l="l" t="t" r="r" b="b"/>
              <a:pathLst>
                <a:path w="4566" h="4392" extrusionOk="0">
                  <a:moveTo>
                    <a:pt x="4565" y="1"/>
                  </a:moveTo>
                  <a:lnTo>
                    <a:pt x="4565" y="1"/>
                  </a:lnTo>
                  <a:cubicBezTo>
                    <a:pt x="1268" y="459"/>
                    <a:pt x="184" y="3334"/>
                    <a:pt x="91" y="3437"/>
                  </a:cubicBezTo>
                  <a:cubicBezTo>
                    <a:pt x="0" y="3611"/>
                    <a:pt x="9" y="3822"/>
                    <a:pt x="112" y="3988"/>
                  </a:cubicBezTo>
                  <a:cubicBezTo>
                    <a:pt x="295" y="4286"/>
                    <a:pt x="606" y="4232"/>
                    <a:pt x="723" y="4256"/>
                  </a:cubicBezTo>
                  <a:lnTo>
                    <a:pt x="2214" y="4391"/>
                  </a:lnTo>
                  <a:cubicBezTo>
                    <a:pt x="2945" y="2928"/>
                    <a:pt x="3680" y="1458"/>
                    <a:pt x="45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3" name="Google Shape;422;p66">
              <a:extLst>
                <a:ext uri="{FF2B5EF4-FFF2-40B4-BE49-F238E27FC236}">
                  <a16:creationId xmlns:a16="http://schemas.microsoft.com/office/drawing/2014/main" id="{E0B18697-05E4-2785-E615-A63D146B95BB}"/>
                </a:ext>
              </a:extLst>
            </p:cNvPr>
            <p:cNvSpPr/>
            <p:nvPr/>
          </p:nvSpPr>
          <p:spPr>
            <a:xfrm>
              <a:off x="898875" y="4711550"/>
              <a:ext cx="170825" cy="169575"/>
            </a:xfrm>
            <a:custGeom>
              <a:avLst/>
              <a:gdLst/>
              <a:ahLst/>
              <a:cxnLst/>
              <a:rect l="l" t="t" r="r" b="b"/>
              <a:pathLst>
                <a:path w="6833" h="6783" extrusionOk="0">
                  <a:moveTo>
                    <a:pt x="2846" y="1"/>
                  </a:moveTo>
                  <a:cubicBezTo>
                    <a:pt x="1747" y="1052"/>
                    <a:pt x="503" y="4602"/>
                    <a:pt x="63" y="6050"/>
                  </a:cubicBezTo>
                  <a:cubicBezTo>
                    <a:pt x="0" y="6252"/>
                    <a:pt x="54" y="6469"/>
                    <a:pt x="202" y="6616"/>
                  </a:cubicBezTo>
                  <a:cubicBezTo>
                    <a:pt x="309" y="6724"/>
                    <a:pt x="454" y="6782"/>
                    <a:pt x="602" y="6782"/>
                  </a:cubicBezTo>
                  <a:cubicBezTo>
                    <a:pt x="656" y="6782"/>
                    <a:pt x="711" y="6774"/>
                    <a:pt x="765" y="6758"/>
                  </a:cubicBezTo>
                  <a:cubicBezTo>
                    <a:pt x="2225" y="6318"/>
                    <a:pt x="5782" y="5084"/>
                    <a:pt x="6833" y="3981"/>
                  </a:cubicBezTo>
                  <a:cubicBezTo>
                    <a:pt x="6655" y="3900"/>
                    <a:pt x="6492" y="3789"/>
                    <a:pt x="6354" y="3650"/>
                  </a:cubicBezTo>
                  <a:lnTo>
                    <a:pt x="5167" y="2464"/>
                  </a:lnTo>
                  <a:lnTo>
                    <a:pt x="4767" y="2861"/>
                  </a:lnTo>
                  <a:cubicBezTo>
                    <a:pt x="4658" y="2967"/>
                    <a:pt x="4517" y="3020"/>
                    <a:pt x="4375" y="3020"/>
                  </a:cubicBezTo>
                  <a:cubicBezTo>
                    <a:pt x="4231" y="3020"/>
                    <a:pt x="4086" y="2965"/>
                    <a:pt x="3975" y="2855"/>
                  </a:cubicBezTo>
                  <a:cubicBezTo>
                    <a:pt x="3758" y="2638"/>
                    <a:pt x="3755" y="2286"/>
                    <a:pt x="3969" y="2063"/>
                  </a:cubicBezTo>
                  <a:lnTo>
                    <a:pt x="4369" y="1663"/>
                  </a:lnTo>
                  <a:lnTo>
                    <a:pt x="3171" y="464"/>
                  </a:lnTo>
                  <a:cubicBezTo>
                    <a:pt x="3035" y="329"/>
                    <a:pt x="2927" y="172"/>
                    <a:pt x="28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539F3ED-6CB5-172D-16EE-4B23BBA97323}"/>
              </a:ext>
            </a:extLst>
          </p:cNvPr>
          <p:cNvSpPr txBox="1"/>
          <p:nvPr/>
        </p:nvSpPr>
        <p:spPr>
          <a:xfrm>
            <a:off x="2987709" y="1759311"/>
            <a:ext cx="39004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Franklin Gothic Medium" panose="020B0603020102020204" pitchFamily="34" charset="0"/>
              </a:rPr>
              <a:t>Назаров Артём Сергеевич – </a:t>
            </a:r>
            <a:r>
              <a:rPr lang="en-US" dirty="0">
                <a:solidFill>
                  <a:schemeClr val="bg1"/>
                </a:solidFill>
                <a:latin typeface="Franklin Gothic Medium" panose="020B0603020102020204" pitchFamily="34" charset="0"/>
              </a:rPr>
              <a:t>KSP-</a:t>
            </a:r>
            <a:r>
              <a:rPr lang="ru-RU" dirty="0">
                <a:solidFill>
                  <a:schemeClr val="bg1"/>
                </a:solidFill>
                <a:latin typeface="Franklin Gothic Medium" panose="020B0603020102020204" pitchFamily="34" charset="0"/>
              </a:rPr>
              <a:t>программист</a:t>
            </a:r>
          </a:p>
        </p:txBody>
      </p:sp>
      <p:grpSp>
        <p:nvGrpSpPr>
          <p:cNvPr id="15" name="Google Shape;655;p80">
            <a:extLst>
              <a:ext uri="{FF2B5EF4-FFF2-40B4-BE49-F238E27FC236}">
                <a16:creationId xmlns:a16="http://schemas.microsoft.com/office/drawing/2014/main" id="{0B163172-8AF3-6E9C-1867-64DFFEF3B696}"/>
              </a:ext>
            </a:extLst>
          </p:cNvPr>
          <p:cNvGrpSpPr/>
          <p:nvPr/>
        </p:nvGrpSpPr>
        <p:grpSpPr>
          <a:xfrm>
            <a:off x="2497122" y="2608128"/>
            <a:ext cx="352803" cy="352803"/>
            <a:chOff x="-23245675" y="3148525"/>
            <a:chExt cx="296150" cy="296150"/>
          </a:xfrm>
        </p:grpSpPr>
        <p:sp>
          <p:nvSpPr>
            <p:cNvPr id="16" name="Google Shape;656;p80">
              <a:extLst>
                <a:ext uri="{FF2B5EF4-FFF2-40B4-BE49-F238E27FC236}">
                  <a16:creationId xmlns:a16="http://schemas.microsoft.com/office/drawing/2014/main" id="{473FBC42-8E80-E0C5-D086-215D24A69E6B}"/>
                </a:ext>
              </a:extLst>
            </p:cNvPr>
            <p:cNvSpPr/>
            <p:nvPr/>
          </p:nvSpPr>
          <p:spPr>
            <a:xfrm>
              <a:off x="-23192925" y="3251700"/>
              <a:ext cx="192225" cy="105550"/>
            </a:xfrm>
            <a:custGeom>
              <a:avLst/>
              <a:gdLst/>
              <a:ahLst/>
              <a:cxnLst/>
              <a:rect l="l" t="t" r="r" b="b"/>
              <a:pathLst>
                <a:path w="7689" h="4222" extrusionOk="0">
                  <a:moveTo>
                    <a:pt x="3151" y="0"/>
                  </a:moveTo>
                  <a:lnTo>
                    <a:pt x="2616" y="1260"/>
                  </a:lnTo>
                  <a:cubicBezTo>
                    <a:pt x="2584" y="1386"/>
                    <a:pt x="2427" y="1481"/>
                    <a:pt x="2301" y="1481"/>
                  </a:cubicBezTo>
                  <a:lnTo>
                    <a:pt x="1" y="1481"/>
                  </a:lnTo>
                  <a:lnTo>
                    <a:pt x="1" y="4222"/>
                  </a:lnTo>
                  <a:lnTo>
                    <a:pt x="7688" y="4222"/>
                  </a:lnTo>
                  <a:lnTo>
                    <a:pt x="7688" y="1481"/>
                  </a:lnTo>
                  <a:lnTo>
                    <a:pt x="5672" y="1481"/>
                  </a:lnTo>
                  <a:lnTo>
                    <a:pt x="4884" y="3371"/>
                  </a:lnTo>
                  <a:cubicBezTo>
                    <a:pt x="4827" y="3513"/>
                    <a:pt x="4713" y="3578"/>
                    <a:pt x="4593" y="3578"/>
                  </a:cubicBezTo>
                  <a:cubicBezTo>
                    <a:pt x="4447" y="3578"/>
                    <a:pt x="4292" y="3481"/>
                    <a:pt x="4223" y="3308"/>
                  </a:cubicBezTo>
                  <a:lnTo>
                    <a:pt x="315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657;p80">
              <a:extLst>
                <a:ext uri="{FF2B5EF4-FFF2-40B4-BE49-F238E27FC236}">
                  <a16:creationId xmlns:a16="http://schemas.microsoft.com/office/drawing/2014/main" id="{EB2546A3-8E11-65A9-5218-120AA7DDCEB1}"/>
                </a:ext>
              </a:extLst>
            </p:cNvPr>
            <p:cNvSpPr/>
            <p:nvPr/>
          </p:nvSpPr>
          <p:spPr>
            <a:xfrm>
              <a:off x="-23193700" y="3200500"/>
              <a:ext cx="192200" cy="106350"/>
            </a:xfrm>
            <a:custGeom>
              <a:avLst/>
              <a:gdLst/>
              <a:ahLst/>
              <a:cxnLst/>
              <a:rect l="l" t="t" r="r" b="b"/>
              <a:pathLst>
                <a:path w="7688" h="4254" extrusionOk="0">
                  <a:moveTo>
                    <a:pt x="0" y="0"/>
                  </a:moveTo>
                  <a:lnTo>
                    <a:pt x="0" y="2836"/>
                  </a:lnTo>
                  <a:lnTo>
                    <a:pt x="2111" y="2836"/>
                  </a:lnTo>
                  <a:lnTo>
                    <a:pt x="2962" y="945"/>
                  </a:lnTo>
                  <a:cubicBezTo>
                    <a:pt x="3020" y="800"/>
                    <a:pt x="3138" y="735"/>
                    <a:pt x="3258" y="735"/>
                  </a:cubicBezTo>
                  <a:cubicBezTo>
                    <a:pt x="3399" y="735"/>
                    <a:pt x="3541" y="824"/>
                    <a:pt x="3592" y="977"/>
                  </a:cubicBezTo>
                  <a:lnTo>
                    <a:pt x="4632" y="4253"/>
                  </a:lnTo>
                  <a:lnTo>
                    <a:pt x="5104" y="3056"/>
                  </a:lnTo>
                  <a:cubicBezTo>
                    <a:pt x="5167" y="2930"/>
                    <a:pt x="5325" y="2836"/>
                    <a:pt x="5419" y="2836"/>
                  </a:cubicBezTo>
                  <a:lnTo>
                    <a:pt x="7688" y="2836"/>
                  </a:lnTo>
                  <a:lnTo>
                    <a:pt x="768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658;p80">
              <a:extLst>
                <a:ext uri="{FF2B5EF4-FFF2-40B4-BE49-F238E27FC236}">
                  <a16:creationId xmlns:a16="http://schemas.microsoft.com/office/drawing/2014/main" id="{2A2618AA-28A6-7981-D4E6-C54A8EDFC0B8}"/>
                </a:ext>
              </a:extLst>
            </p:cNvPr>
            <p:cNvSpPr/>
            <p:nvPr/>
          </p:nvSpPr>
          <p:spPr>
            <a:xfrm>
              <a:off x="-23245675" y="3148525"/>
              <a:ext cx="296150" cy="296150"/>
            </a:xfrm>
            <a:custGeom>
              <a:avLst/>
              <a:gdLst/>
              <a:ahLst/>
              <a:cxnLst/>
              <a:rect l="l" t="t" r="r" b="b"/>
              <a:pathLst>
                <a:path w="11846" h="11846" extrusionOk="0">
                  <a:moveTo>
                    <a:pt x="10113" y="1386"/>
                  </a:moveTo>
                  <a:cubicBezTo>
                    <a:pt x="10302" y="1386"/>
                    <a:pt x="10460" y="1544"/>
                    <a:pt x="10460" y="1733"/>
                  </a:cubicBezTo>
                  <a:lnTo>
                    <a:pt x="10460" y="8758"/>
                  </a:lnTo>
                  <a:cubicBezTo>
                    <a:pt x="10460" y="8947"/>
                    <a:pt x="10302" y="9105"/>
                    <a:pt x="10113" y="9105"/>
                  </a:cubicBezTo>
                  <a:lnTo>
                    <a:pt x="1733" y="9105"/>
                  </a:lnTo>
                  <a:cubicBezTo>
                    <a:pt x="1512" y="9105"/>
                    <a:pt x="1355" y="8947"/>
                    <a:pt x="1355" y="8758"/>
                  </a:cubicBezTo>
                  <a:lnTo>
                    <a:pt x="1355" y="1733"/>
                  </a:lnTo>
                  <a:cubicBezTo>
                    <a:pt x="1355" y="1544"/>
                    <a:pt x="1512" y="1386"/>
                    <a:pt x="1733" y="1386"/>
                  </a:cubicBezTo>
                  <a:close/>
                  <a:moveTo>
                    <a:pt x="2426" y="9767"/>
                  </a:moveTo>
                  <a:cubicBezTo>
                    <a:pt x="2615" y="9767"/>
                    <a:pt x="2804" y="9924"/>
                    <a:pt x="2804" y="10113"/>
                  </a:cubicBezTo>
                  <a:cubicBezTo>
                    <a:pt x="2804" y="10334"/>
                    <a:pt x="2615" y="10491"/>
                    <a:pt x="2426" y="10491"/>
                  </a:cubicBezTo>
                  <a:cubicBezTo>
                    <a:pt x="2237" y="10491"/>
                    <a:pt x="2079" y="10334"/>
                    <a:pt x="2079" y="10113"/>
                  </a:cubicBezTo>
                  <a:cubicBezTo>
                    <a:pt x="2079" y="9924"/>
                    <a:pt x="2237" y="9767"/>
                    <a:pt x="2426" y="9767"/>
                  </a:cubicBezTo>
                  <a:close/>
                  <a:moveTo>
                    <a:pt x="3844" y="9767"/>
                  </a:moveTo>
                  <a:cubicBezTo>
                    <a:pt x="4033" y="9767"/>
                    <a:pt x="4190" y="9924"/>
                    <a:pt x="4190" y="10113"/>
                  </a:cubicBezTo>
                  <a:cubicBezTo>
                    <a:pt x="4190" y="10334"/>
                    <a:pt x="4001" y="10491"/>
                    <a:pt x="3844" y="10491"/>
                  </a:cubicBezTo>
                  <a:cubicBezTo>
                    <a:pt x="3655" y="10491"/>
                    <a:pt x="3497" y="10334"/>
                    <a:pt x="3497" y="10113"/>
                  </a:cubicBezTo>
                  <a:cubicBezTo>
                    <a:pt x="3497" y="9924"/>
                    <a:pt x="3655" y="9767"/>
                    <a:pt x="3844" y="9767"/>
                  </a:cubicBezTo>
                  <a:close/>
                  <a:moveTo>
                    <a:pt x="1733" y="0"/>
                  </a:moveTo>
                  <a:cubicBezTo>
                    <a:pt x="788" y="0"/>
                    <a:pt x="0" y="788"/>
                    <a:pt x="0" y="1733"/>
                  </a:cubicBezTo>
                  <a:lnTo>
                    <a:pt x="0" y="10113"/>
                  </a:lnTo>
                  <a:cubicBezTo>
                    <a:pt x="0" y="11058"/>
                    <a:pt x="788" y="11846"/>
                    <a:pt x="1733" y="11846"/>
                  </a:cubicBezTo>
                  <a:lnTo>
                    <a:pt x="10113" y="11846"/>
                  </a:lnTo>
                  <a:cubicBezTo>
                    <a:pt x="11058" y="11846"/>
                    <a:pt x="11846" y="11058"/>
                    <a:pt x="11846" y="10113"/>
                  </a:cubicBezTo>
                  <a:lnTo>
                    <a:pt x="11846" y="1733"/>
                  </a:lnTo>
                  <a:cubicBezTo>
                    <a:pt x="11846" y="788"/>
                    <a:pt x="11058" y="0"/>
                    <a:pt x="101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" name="Google Shape;406;p66">
            <a:extLst>
              <a:ext uri="{FF2B5EF4-FFF2-40B4-BE49-F238E27FC236}">
                <a16:creationId xmlns:a16="http://schemas.microsoft.com/office/drawing/2014/main" id="{440A3905-6FD4-FD2E-6274-47EDB62FE547}"/>
              </a:ext>
            </a:extLst>
          </p:cNvPr>
          <p:cNvSpPr/>
          <p:nvPr/>
        </p:nvSpPr>
        <p:spPr>
          <a:xfrm>
            <a:off x="2339923" y="2450929"/>
            <a:ext cx="667200" cy="6672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C8D4769-EEB8-2ECC-CF8A-861DF9B2DE28}"/>
              </a:ext>
            </a:extLst>
          </p:cNvPr>
          <p:cNvSpPr txBox="1"/>
          <p:nvPr/>
        </p:nvSpPr>
        <p:spPr>
          <a:xfrm>
            <a:off x="3007123" y="2630640"/>
            <a:ext cx="44650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Franklin Gothic Medium" panose="020B0603020102020204" pitchFamily="34" charset="0"/>
              </a:rPr>
              <a:t>Минин Артём Владиславович – Тимлид, программист</a:t>
            </a:r>
          </a:p>
        </p:txBody>
      </p:sp>
      <p:sp>
        <p:nvSpPr>
          <p:cNvPr id="21" name="Google Shape;493;p69">
            <a:extLst>
              <a:ext uri="{FF2B5EF4-FFF2-40B4-BE49-F238E27FC236}">
                <a16:creationId xmlns:a16="http://schemas.microsoft.com/office/drawing/2014/main" id="{0A4C67EB-B075-8AD9-BF0F-6BF5E0D6D576}"/>
              </a:ext>
            </a:extLst>
          </p:cNvPr>
          <p:cNvSpPr/>
          <p:nvPr/>
        </p:nvSpPr>
        <p:spPr>
          <a:xfrm>
            <a:off x="2339923" y="3345988"/>
            <a:ext cx="667200" cy="6672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" name="Google Shape;505;p69">
            <a:extLst>
              <a:ext uri="{FF2B5EF4-FFF2-40B4-BE49-F238E27FC236}">
                <a16:creationId xmlns:a16="http://schemas.microsoft.com/office/drawing/2014/main" id="{66248A29-7E87-870C-AAC0-D3EABD22E98C}"/>
              </a:ext>
            </a:extLst>
          </p:cNvPr>
          <p:cNvGrpSpPr/>
          <p:nvPr/>
        </p:nvGrpSpPr>
        <p:grpSpPr>
          <a:xfrm>
            <a:off x="2496134" y="3509939"/>
            <a:ext cx="354778" cy="339271"/>
            <a:chOff x="5045500" y="842250"/>
            <a:chExt cx="503875" cy="481850"/>
          </a:xfrm>
        </p:grpSpPr>
        <p:sp>
          <p:nvSpPr>
            <p:cNvPr id="23" name="Google Shape;506;p69">
              <a:extLst>
                <a:ext uri="{FF2B5EF4-FFF2-40B4-BE49-F238E27FC236}">
                  <a16:creationId xmlns:a16="http://schemas.microsoft.com/office/drawing/2014/main" id="{CC44A3B9-62B1-ED6B-B881-EE2BC1E3AF71}"/>
                </a:ext>
              </a:extLst>
            </p:cNvPr>
            <p:cNvSpPr/>
            <p:nvPr/>
          </p:nvSpPr>
          <p:spPr>
            <a:xfrm>
              <a:off x="5045500" y="842250"/>
              <a:ext cx="503875" cy="481850"/>
            </a:xfrm>
            <a:custGeom>
              <a:avLst/>
              <a:gdLst/>
              <a:ahLst/>
              <a:cxnLst/>
              <a:rect l="l" t="t" r="r" b="b"/>
              <a:pathLst>
                <a:path w="20155" h="19274" extrusionOk="0">
                  <a:moveTo>
                    <a:pt x="12103" y="1130"/>
                  </a:moveTo>
                  <a:cubicBezTo>
                    <a:pt x="13694" y="1130"/>
                    <a:pt x="15284" y="1735"/>
                    <a:pt x="16496" y="2945"/>
                  </a:cubicBezTo>
                  <a:cubicBezTo>
                    <a:pt x="18917" y="5366"/>
                    <a:pt x="18917" y="9305"/>
                    <a:pt x="16496" y="11729"/>
                  </a:cubicBezTo>
                  <a:cubicBezTo>
                    <a:pt x="15286" y="12940"/>
                    <a:pt x="13695" y="13545"/>
                    <a:pt x="12104" y="13545"/>
                  </a:cubicBezTo>
                  <a:cubicBezTo>
                    <a:pt x="10514" y="13545"/>
                    <a:pt x="8923" y="12940"/>
                    <a:pt x="7712" y="11729"/>
                  </a:cubicBezTo>
                  <a:cubicBezTo>
                    <a:pt x="5288" y="9305"/>
                    <a:pt x="5288" y="5369"/>
                    <a:pt x="7712" y="2945"/>
                  </a:cubicBezTo>
                  <a:cubicBezTo>
                    <a:pt x="8923" y="1735"/>
                    <a:pt x="10513" y="1130"/>
                    <a:pt x="12103" y="1130"/>
                  </a:cubicBezTo>
                  <a:close/>
                  <a:moveTo>
                    <a:pt x="4918" y="13726"/>
                  </a:moveTo>
                  <a:lnTo>
                    <a:pt x="5716" y="14524"/>
                  </a:lnTo>
                  <a:lnTo>
                    <a:pt x="4918" y="15322"/>
                  </a:lnTo>
                  <a:lnTo>
                    <a:pt x="4120" y="14524"/>
                  </a:lnTo>
                  <a:lnTo>
                    <a:pt x="4918" y="13726"/>
                  </a:lnTo>
                  <a:close/>
                  <a:moveTo>
                    <a:pt x="12106" y="1"/>
                  </a:moveTo>
                  <a:cubicBezTo>
                    <a:pt x="10226" y="1"/>
                    <a:pt x="8345" y="717"/>
                    <a:pt x="6914" y="2147"/>
                  </a:cubicBezTo>
                  <a:cubicBezTo>
                    <a:pt x="4725" y="4333"/>
                    <a:pt x="4240" y="7516"/>
                    <a:pt x="5315" y="10133"/>
                  </a:cubicBezTo>
                  <a:lnTo>
                    <a:pt x="4518" y="10931"/>
                  </a:lnTo>
                  <a:cubicBezTo>
                    <a:pt x="4009" y="11434"/>
                    <a:pt x="3876" y="12208"/>
                    <a:pt x="4192" y="12852"/>
                  </a:cubicBezTo>
                  <a:lnTo>
                    <a:pt x="663" y="16382"/>
                  </a:lnTo>
                  <a:cubicBezTo>
                    <a:pt x="1" y="17044"/>
                    <a:pt x="1" y="18116"/>
                    <a:pt x="663" y="18778"/>
                  </a:cubicBezTo>
                  <a:cubicBezTo>
                    <a:pt x="994" y="19108"/>
                    <a:pt x="1428" y="19273"/>
                    <a:pt x="1862" y="19273"/>
                  </a:cubicBezTo>
                  <a:cubicBezTo>
                    <a:pt x="2295" y="19273"/>
                    <a:pt x="2729" y="19108"/>
                    <a:pt x="3060" y="18778"/>
                  </a:cubicBezTo>
                  <a:lnTo>
                    <a:pt x="6586" y="15249"/>
                  </a:lnTo>
                  <a:cubicBezTo>
                    <a:pt x="6820" y="15363"/>
                    <a:pt x="7071" y="15418"/>
                    <a:pt x="7320" y="15418"/>
                  </a:cubicBezTo>
                  <a:cubicBezTo>
                    <a:pt x="7757" y="15418"/>
                    <a:pt x="8188" y="15247"/>
                    <a:pt x="8510" y="14921"/>
                  </a:cubicBezTo>
                  <a:lnTo>
                    <a:pt x="9308" y="14126"/>
                  </a:lnTo>
                  <a:cubicBezTo>
                    <a:pt x="10192" y="14489"/>
                    <a:pt x="11145" y="14675"/>
                    <a:pt x="12104" y="14675"/>
                  </a:cubicBezTo>
                  <a:cubicBezTo>
                    <a:pt x="13962" y="14675"/>
                    <a:pt x="15843" y="13979"/>
                    <a:pt x="17294" y="12527"/>
                  </a:cubicBezTo>
                  <a:cubicBezTo>
                    <a:pt x="20155" y="9666"/>
                    <a:pt x="20155" y="5008"/>
                    <a:pt x="17294" y="2147"/>
                  </a:cubicBezTo>
                  <a:cubicBezTo>
                    <a:pt x="15864" y="716"/>
                    <a:pt x="13985" y="1"/>
                    <a:pt x="121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4" name="Google Shape;507;p69">
              <a:extLst>
                <a:ext uri="{FF2B5EF4-FFF2-40B4-BE49-F238E27FC236}">
                  <a16:creationId xmlns:a16="http://schemas.microsoft.com/office/drawing/2014/main" id="{874F2F96-23F0-FB11-9E1A-5C7A4C9357D5}"/>
                </a:ext>
              </a:extLst>
            </p:cNvPr>
            <p:cNvSpPr/>
            <p:nvPr/>
          </p:nvSpPr>
          <p:spPr>
            <a:xfrm>
              <a:off x="5221050" y="898625"/>
              <a:ext cx="254100" cy="254100"/>
            </a:xfrm>
            <a:custGeom>
              <a:avLst/>
              <a:gdLst/>
              <a:ahLst/>
              <a:cxnLst/>
              <a:rect l="l" t="t" r="r" b="b"/>
              <a:pathLst>
                <a:path w="10164" h="10164" extrusionOk="0">
                  <a:moveTo>
                    <a:pt x="5081" y="1"/>
                  </a:moveTo>
                  <a:cubicBezTo>
                    <a:pt x="2274" y="1"/>
                    <a:pt x="1" y="2274"/>
                    <a:pt x="1" y="5081"/>
                  </a:cubicBezTo>
                  <a:cubicBezTo>
                    <a:pt x="1" y="7887"/>
                    <a:pt x="2274" y="10164"/>
                    <a:pt x="5081" y="10164"/>
                  </a:cubicBezTo>
                  <a:cubicBezTo>
                    <a:pt x="7887" y="10164"/>
                    <a:pt x="10164" y="7887"/>
                    <a:pt x="10164" y="5081"/>
                  </a:cubicBezTo>
                  <a:cubicBezTo>
                    <a:pt x="10164" y="2274"/>
                    <a:pt x="7887" y="1"/>
                    <a:pt x="50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AF6E1682-F388-EB24-BAAE-42094057A362}"/>
              </a:ext>
            </a:extLst>
          </p:cNvPr>
          <p:cNvSpPr txBox="1"/>
          <p:nvPr/>
        </p:nvSpPr>
        <p:spPr>
          <a:xfrm>
            <a:off x="3007123" y="3525685"/>
            <a:ext cx="44650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Franklin Gothic Medium" panose="020B0603020102020204" pitchFamily="34" charset="0"/>
              </a:rPr>
              <a:t>Иваненко Иван Денисович - Физик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59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Franklin Gothic Medium" panose="020B0603020102020204" pitchFamily="34" charset="0"/>
              </a:rPr>
              <a:t>Введение</a:t>
            </a:r>
            <a:endParaRPr dirty="0">
              <a:latin typeface="Franklin Gothic Medium" panose="020B0603020102020204" pitchFamily="34" charset="0"/>
            </a:endParaRPr>
          </a:p>
        </p:txBody>
      </p:sp>
      <p:sp>
        <p:nvSpPr>
          <p:cNvPr id="19" name="Заголовок 18">
            <a:extLst>
              <a:ext uri="{FF2B5EF4-FFF2-40B4-BE49-F238E27FC236}">
                <a16:creationId xmlns:a16="http://schemas.microsoft.com/office/drawing/2014/main" id="{8E40D6FD-4E7C-1B2D-8711-DE05ACE2EB26}"/>
              </a:ext>
            </a:extLst>
          </p:cNvPr>
          <p:cNvSpPr>
            <a:spLocks noGrp="1"/>
          </p:cNvSpPr>
          <p:nvPr>
            <p:ph type="title" idx="7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49EA9DC-748B-9AC4-017C-23FF15BE4BEE}"/>
              </a:ext>
            </a:extLst>
          </p:cNvPr>
          <p:cNvSpPr txBox="1"/>
          <p:nvPr/>
        </p:nvSpPr>
        <p:spPr>
          <a:xfrm>
            <a:off x="475648" y="1453494"/>
            <a:ext cx="8321989" cy="13454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1000"/>
              </a:spcAft>
              <a:buNone/>
            </a:pPr>
            <a:r>
              <a:rPr lang="ru-RU" sz="1400" dirty="0">
                <a:solidFill>
                  <a:schemeClr val="bg1"/>
                </a:solidFill>
                <a:effectLst/>
                <a:latin typeface="Franklin Gothic Medium" panose="020B0603020102020204" pitchFamily="34" charset="0"/>
                <a:ea typeface="Times New Roman" panose="02020603050405020304" pitchFamily="18" charset="0"/>
              </a:rPr>
              <a:t>Цель проекта:</a:t>
            </a:r>
            <a:r>
              <a:rPr lang="ru-RU" dirty="0">
                <a:solidFill>
                  <a:schemeClr val="bg1"/>
                </a:solidFill>
                <a:latin typeface="Franklin Gothic Medium" panose="020B0603020102020204" pitchFamily="34" charset="0"/>
                <a:ea typeface="Calibri" panose="020F0502020204030204" pitchFamily="34" charset="0"/>
              </a:rPr>
              <a:t> </a:t>
            </a:r>
            <a:r>
              <a:rPr lang="ru-RU" sz="1400" spc="10" dirty="0">
                <a:solidFill>
                  <a:schemeClr val="bg1"/>
                </a:solidFill>
                <a:effectLst/>
                <a:latin typeface="Franklin Gothic Medium" panose="020B0603020102020204" pitchFamily="34" charset="0"/>
                <a:ea typeface="Calibri" panose="020F0502020204030204" pitchFamily="34" charset="0"/>
              </a:rPr>
              <a:t>Целью данной работы является создание и сравнительный анализ двух моделей полета и посадки автоматической межпланетной станции (АМС) «Венера-14»: виртуальной модели, реализованной в игре </a:t>
            </a:r>
            <a:r>
              <a:rPr lang="ru-RU" sz="1400" spc="10" dirty="0" err="1">
                <a:solidFill>
                  <a:schemeClr val="bg1"/>
                </a:solidFill>
                <a:effectLst/>
                <a:latin typeface="Franklin Gothic Medium" panose="020B0603020102020204" pitchFamily="34" charset="0"/>
                <a:ea typeface="Calibri" panose="020F0502020204030204" pitchFamily="34" charset="0"/>
              </a:rPr>
              <a:t>Kerbal</a:t>
            </a:r>
            <a:r>
              <a:rPr lang="ru-RU" sz="1400" spc="10" dirty="0">
                <a:solidFill>
                  <a:schemeClr val="bg1"/>
                </a:solidFill>
                <a:effectLst/>
                <a:latin typeface="Franklin Gothic Medium" panose="020B0603020102020204" pitchFamily="34" charset="0"/>
                <a:ea typeface="Calibri" panose="020F0502020204030204" pitchFamily="34" charset="0"/>
              </a:rPr>
              <a:t> Space Program, и теоретической физико-математической модели, построенной на основе законов небесной механики и аэродинамики.</a:t>
            </a:r>
            <a:endParaRPr lang="ru-RU" sz="1400" dirty="0">
              <a:solidFill>
                <a:schemeClr val="bg1"/>
              </a:solidFill>
              <a:effectLst/>
              <a:latin typeface="Franklin Gothic Medium" panose="020B0603020102020204" pitchFamily="34" charset="0"/>
              <a:ea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>
          <a:extLst>
            <a:ext uri="{FF2B5EF4-FFF2-40B4-BE49-F238E27FC236}">
              <a16:creationId xmlns:a16="http://schemas.microsoft.com/office/drawing/2014/main" id="{2B9C378D-60A3-03E4-AB1E-93BF675B96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59">
            <a:extLst>
              <a:ext uri="{FF2B5EF4-FFF2-40B4-BE49-F238E27FC236}">
                <a16:creationId xmlns:a16="http://schemas.microsoft.com/office/drawing/2014/main" id="{13172675-D9ED-2CD2-DEEE-70E0C4CE83D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Franklin Gothic Medium" panose="020B0603020102020204" pitchFamily="34" charset="0"/>
              </a:rPr>
              <a:t>Введение</a:t>
            </a:r>
            <a:endParaRPr dirty="0">
              <a:latin typeface="Franklin Gothic Medium" panose="020B0603020102020204" pitchFamily="34" charset="0"/>
            </a:endParaRPr>
          </a:p>
        </p:txBody>
      </p:sp>
      <p:sp>
        <p:nvSpPr>
          <p:cNvPr id="19" name="Заголовок 18">
            <a:extLst>
              <a:ext uri="{FF2B5EF4-FFF2-40B4-BE49-F238E27FC236}">
                <a16:creationId xmlns:a16="http://schemas.microsoft.com/office/drawing/2014/main" id="{83FD02B9-4435-F597-5578-546A26BA0FB1}"/>
              </a:ext>
            </a:extLst>
          </p:cNvPr>
          <p:cNvSpPr>
            <a:spLocks noGrp="1"/>
          </p:cNvSpPr>
          <p:nvPr>
            <p:ph type="title" idx="7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2" name="Google Shape;589;p73">
            <a:extLst>
              <a:ext uri="{FF2B5EF4-FFF2-40B4-BE49-F238E27FC236}">
                <a16:creationId xmlns:a16="http://schemas.microsoft.com/office/drawing/2014/main" id="{617924A0-C1A0-C60D-F3D0-49859EFB6D31}"/>
              </a:ext>
            </a:extLst>
          </p:cNvPr>
          <p:cNvSpPr txBox="1">
            <a:spLocks/>
          </p:cNvSpPr>
          <p:nvPr/>
        </p:nvSpPr>
        <p:spPr>
          <a:xfrm>
            <a:off x="1153433" y="1325958"/>
            <a:ext cx="7225405" cy="305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algn="just">
              <a:spcAft>
                <a:spcPts val="200"/>
              </a:spcAft>
            </a:pPr>
            <a:r>
              <a:rPr lang="ru-RU" dirty="0">
                <a:solidFill>
                  <a:schemeClr val="bg1"/>
                </a:solidFill>
                <a:latin typeface="Franklin Gothic Medium" panose="020B0603020102020204" pitchFamily="34" charset="0"/>
              </a:rPr>
              <a:t>Задачи проекта:</a:t>
            </a:r>
          </a:p>
          <a:p>
            <a:pPr marL="342900" lvl="0" indent="-342900" algn="just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/>
                </a:solidFill>
                <a:latin typeface="Franklin Gothic Medium" panose="020B0603020102020204" pitchFamily="34" charset="0"/>
              </a:rPr>
              <a:t>изучить доступную информацию о миссии Венера-14;</a:t>
            </a:r>
          </a:p>
          <a:p>
            <a:pPr marL="342900" lvl="0" indent="-342900" algn="just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/>
                </a:solidFill>
                <a:latin typeface="Franklin Gothic Medium" panose="020B0603020102020204" pitchFamily="34" charset="0"/>
              </a:rPr>
              <a:t>разработать и описать математическую и физическую модели полёта;</a:t>
            </a:r>
          </a:p>
          <a:p>
            <a:pPr marL="342900" lvl="0" indent="-342900" algn="just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/>
                </a:solidFill>
                <a:latin typeface="Franklin Gothic Medium" panose="020B0603020102020204" pitchFamily="34" charset="0"/>
              </a:rPr>
              <a:t>осуществить полёт в KSP</a:t>
            </a:r>
            <a:r>
              <a:rPr lang="en-US" dirty="0">
                <a:solidFill>
                  <a:schemeClr val="bg1"/>
                </a:solidFill>
                <a:latin typeface="Franklin Gothic Medium" panose="020B0603020102020204" pitchFamily="34" charset="0"/>
              </a:rPr>
              <a:t>;</a:t>
            </a:r>
            <a:endParaRPr lang="ru-RU" dirty="0">
              <a:solidFill>
                <a:schemeClr val="bg1"/>
              </a:solidFill>
              <a:latin typeface="Franklin Gothic Medium" panose="020B0603020102020204" pitchFamily="34" charset="0"/>
            </a:endParaRPr>
          </a:p>
          <a:p>
            <a:pPr marL="342900" lvl="0" indent="-342900" algn="just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/>
                </a:solidFill>
                <a:latin typeface="Franklin Gothic Medium" panose="020B0603020102020204" pitchFamily="34" charset="0"/>
              </a:rPr>
              <a:t>смоделировать описанную миссию с помощью программной реализации созданных физических и математических моделей;</a:t>
            </a:r>
          </a:p>
          <a:p>
            <a:pPr marL="342900" lvl="0" indent="-342900" algn="just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/>
                </a:solidFill>
                <a:latin typeface="Franklin Gothic Medium" panose="020B0603020102020204" pitchFamily="34" charset="0"/>
              </a:rPr>
              <a:t>сравнить полученные результаты</a:t>
            </a:r>
            <a:r>
              <a:rPr lang="en-US" dirty="0">
                <a:solidFill>
                  <a:schemeClr val="bg1"/>
                </a:solidFill>
                <a:latin typeface="Franklin Gothic Medium" panose="020B0603020102020204" pitchFamily="34" charset="0"/>
              </a:rPr>
              <a:t>;</a:t>
            </a:r>
            <a:endParaRPr lang="ru-RU" dirty="0">
              <a:solidFill>
                <a:schemeClr val="bg1"/>
              </a:solidFill>
              <a:latin typeface="Franklin Gothic Medium" panose="020B0603020102020204" pitchFamily="34" charset="0"/>
            </a:endParaRPr>
          </a:p>
          <a:p>
            <a:pPr marL="342900" lvl="0" indent="-342900" algn="just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/>
                </a:solidFill>
                <a:latin typeface="Franklin Gothic Medium" panose="020B0603020102020204" pitchFamily="34" charset="0"/>
              </a:rPr>
              <a:t>провести отчётность.</a:t>
            </a:r>
          </a:p>
        </p:txBody>
      </p:sp>
    </p:spTree>
    <p:extLst>
      <p:ext uri="{BB962C8B-B14F-4D97-AF65-F5344CB8AC3E}">
        <p14:creationId xmlns:p14="http://schemas.microsoft.com/office/powerpoint/2010/main" val="10989242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2" name="Google Shape;1662;p109"/>
          <p:cNvSpPr txBox="1">
            <a:spLocks noGrp="1"/>
          </p:cNvSpPr>
          <p:nvPr>
            <p:ph type="title"/>
          </p:nvPr>
        </p:nvSpPr>
        <p:spPr>
          <a:xfrm>
            <a:off x="2619307" y="458300"/>
            <a:ext cx="341713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Franklin Gothic Medium" panose="020B0603020102020204" pitchFamily="34" charset="0"/>
              </a:rPr>
              <a:t>Описание миссии</a:t>
            </a:r>
            <a:endParaRPr dirty="0">
              <a:latin typeface="Franklin Gothic Medium" panose="020B0603020102020204" pitchFamily="34" charset="0"/>
            </a:endParaRPr>
          </a:p>
        </p:txBody>
      </p:sp>
      <p:sp>
        <p:nvSpPr>
          <p:cNvPr id="1663" name="Google Shape;1663;p109"/>
          <p:cNvSpPr txBox="1">
            <a:spLocks noGrp="1"/>
          </p:cNvSpPr>
          <p:nvPr>
            <p:ph type="subTitle" idx="1"/>
          </p:nvPr>
        </p:nvSpPr>
        <p:spPr>
          <a:xfrm>
            <a:off x="3216648" y="2122487"/>
            <a:ext cx="5639589" cy="16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/>
            <a:r>
              <a:rPr lang="ru-RU" dirty="0">
                <a:solidFill>
                  <a:schemeClr val="bg1"/>
                </a:solidFill>
                <a:latin typeface="Franklin Gothic Medium" panose="020B0603020102020204" pitchFamily="34" charset="0"/>
              </a:rPr>
              <a:t>		«Венера-14» - советская автоматическая станция, успешно исследовавшая Венеру в 1982 году. Запущена в ноябре 1981 года. Её спускаемый аппарат совершил мягкую посадку на поверхность планеты, где при температуре 465°C и давлении 94 атмосферы проработал 57 минут — вдвое дольше запланированного.</a:t>
            </a:r>
          </a:p>
          <a:p>
            <a:pPr algn="just"/>
            <a:r>
              <a:rPr lang="ru-RU" dirty="0">
                <a:solidFill>
                  <a:schemeClr val="bg1"/>
                </a:solidFill>
                <a:latin typeface="Franklin Gothic Medium" panose="020B0603020102020204" pitchFamily="34" charset="0"/>
              </a:rPr>
              <a:t>		Были переданы первые цветные панорамы поверхности, проведён прямой химический анализ грунта (обнаружен базальт), детально изучен состав и структура атмосферы. Миссия, работавшая в паре с «Венерой-13», стала одним из высших достижений советской программы исследования Венеры.</a:t>
            </a:r>
          </a:p>
        </p:txBody>
      </p:sp>
      <p:pic>
        <p:nvPicPr>
          <p:cNvPr id="1664" name="Google Shape;1664;p109"/>
          <p:cNvPicPr preferRelativeResize="0"/>
          <p:nvPr/>
        </p:nvPicPr>
        <p:blipFill>
          <a:blip r:embed="rId3">
            <a:alphaModFix/>
          </a:blip>
          <a:srcRect l="3642" r="3642"/>
          <a:stretch/>
        </p:blipFill>
        <p:spPr>
          <a:xfrm>
            <a:off x="414725" y="1326587"/>
            <a:ext cx="3252300" cy="32523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1">
          <a:extLst>
            <a:ext uri="{FF2B5EF4-FFF2-40B4-BE49-F238E27FC236}">
              <a16:creationId xmlns:a16="http://schemas.microsoft.com/office/drawing/2014/main" id="{1EADB4DC-5B9E-687D-6F4C-DDEB95CB9D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2" name="Google Shape;1662;p109">
            <a:extLst>
              <a:ext uri="{FF2B5EF4-FFF2-40B4-BE49-F238E27FC236}">
                <a16:creationId xmlns:a16="http://schemas.microsoft.com/office/drawing/2014/main" id="{204C4C40-7F75-5377-44B3-A3CB58C880C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12326" y="402882"/>
            <a:ext cx="5319348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Franklin Gothic Medium" panose="020B0603020102020204" pitchFamily="34" charset="0"/>
              </a:rPr>
              <a:t>Математическая модель</a:t>
            </a:r>
            <a:endParaRPr dirty="0">
              <a:latin typeface="Franklin Gothic Medium" panose="020B06030201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293943-8A8B-F3EF-4777-AEBD2D3DD1BD}"/>
              </a:ext>
            </a:extLst>
          </p:cNvPr>
          <p:cNvSpPr txBox="1"/>
          <p:nvPr/>
        </p:nvSpPr>
        <p:spPr>
          <a:xfrm>
            <a:off x="713509" y="1241017"/>
            <a:ext cx="7716982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2000" dirty="0">
                <a:solidFill>
                  <a:schemeClr val="bg1"/>
                </a:solidFill>
                <a:latin typeface="Franklin Gothic Medium" panose="020B0603020102020204" pitchFamily="34" charset="0"/>
                <a:ea typeface="Times New Roman" panose="02020603050405020304" pitchFamily="18" charset="0"/>
              </a:rPr>
              <a:t>Некоторые допущение в нашей работе:</a:t>
            </a:r>
          </a:p>
          <a:p>
            <a:pPr algn="just"/>
            <a:r>
              <a:rPr lang="ru-RU" sz="2000" dirty="0">
                <a:solidFill>
                  <a:schemeClr val="bg1"/>
                </a:solidFill>
                <a:effectLst/>
                <a:latin typeface="Franklin Gothic Medium" panose="020B0603020102020204" pitchFamily="34" charset="0"/>
                <a:cs typeface="Times New Roman" panose="02020603050405020304" pitchFamily="18" charset="0"/>
              </a:rPr>
              <a:t>1) Место взлёта считаем абсолютно твёрдой и плоской поверхностью </a:t>
            </a:r>
            <a:endParaRPr lang="en-US" sz="2000" dirty="0">
              <a:solidFill>
                <a:schemeClr val="bg1"/>
              </a:solidFill>
              <a:effectLst/>
              <a:latin typeface="Franklin Gothic Medium" panose="020B0603020102020204" pitchFamily="34" charset="0"/>
              <a:cs typeface="Times New Roman" panose="02020603050405020304" pitchFamily="18" charset="0"/>
            </a:endParaRPr>
          </a:p>
          <a:p>
            <a:pPr algn="just"/>
            <a:r>
              <a:rPr lang="ru-RU" sz="2000" dirty="0">
                <a:solidFill>
                  <a:schemeClr val="bg1"/>
                </a:solidFill>
                <a:effectLst/>
                <a:latin typeface="Franklin Gothic Medium" panose="020B0603020102020204" pitchFamily="34" charset="0"/>
                <a:cs typeface="Times New Roman" panose="02020603050405020304" pitchFamily="18" charset="0"/>
              </a:rPr>
              <a:t>2) Подразумеваем, что вектор силы тяжести направлен вниз на протяжении всего полёта </a:t>
            </a:r>
            <a:endParaRPr lang="en-US" sz="2000" dirty="0">
              <a:solidFill>
                <a:schemeClr val="bg1"/>
              </a:solidFill>
              <a:effectLst/>
              <a:latin typeface="Franklin Gothic Medium" panose="020B0603020102020204" pitchFamily="34" charset="0"/>
              <a:cs typeface="Times New Roman" panose="02020603050405020304" pitchFamily="18" charset="0"/>
            </a:endParaRPr>
          </a:p>
          <a:p>
            <a:pPr algn="just"/>
            <a:r>
              <a:rPr lang="ru-RU" sz="2000" dirty="0">
                <a:solidFill>
                  <a:schemeClr val="bg1"/>
                </a:solidFill>
                <a:effectLst/>
                <a:latin typeface="Franklin Gothic Medium" panose="020B0603020102020204" pitchFamily="34" charset="0"/>
                <a:cs typeface="Times New Roman" panose="02020603050405020304" pitchFamily="18" charset="0"/>
              </a:rPr>
              <a:t>3)  Сопротивлением атмосферы пренебрегаем</a:t>
            </a:r>
            <a:endParaRPr lang="en-US" sz="2000" dirty="0">
              <a:solidFill>
                <a:schemeClr val="bg1"/>
              </a:solidFill>
              <a:effectLst/>
              <a:latin typeface="Franklin Gothic Medium" panose="020B0603020102020204" pitchFamily="34" charset="0"/>
              <a:cs typeface="Times New Roman" panose="02020603050405020304" pitchFamily="18" charset="0"/>
            </a:endParaRPr>
          </a:p>
          <a:p>
            <a:pPr algn="just"/>
            <a:r>
              <a:rPr lang="ru-RU" sz="2000" dirty="0">
                <a:solidFill>
                  <a:schemeClr val="bg1"/>
                </a:solidFill>
                <a:effectLst/>
                <a:latin typeface="Franklin Gothic Medium" panose="020B0603020102020204" pitchFamily="34" charset="0"/>
                <a:cs typeface="Times New Roman" panose="02020603050405020304" pitchFamily="18" charset="0"/>
              </a:rPr>
              <a:t>4)  Не учитываем кривизну Земли</a:t>
            </a:r>
          </a:p>
        </p:txBody>
      </p:sp>
    </p:spTree>
    <p:extLst>
      <p:ext uri="{BB962C8B-B14F-4D97-AF65-F5344CB8AC3E}">
        <p14:creationId xmlns:p14="http://schemas.microsoft.com/office/powerpoint/2010/main" val="176993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1">
          <a:extLst>
            <a:ext uri="{FF2B5EF4-FFF2-40B4-BE49-F238E27FC236}">
              <a16:creationId xmlns:a16="http://schemas.microsoft.com/office/drawing/2014/main" id="{48F01D0F-E5BF-0B0E-1A4B-6CDB13E1B7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2" name="Google Shape;1662;p109">
            <a:extLst>
              <a:ext uri="{FF2B5EF4-FFF2-40B4-BE49-F238E27FC236}">
                <a16:creationId xmlns:a16="http://schemas.microsoft.com/office/drawing/2014/main" id="{E7F7C393-E8D5-3F87-5855-848F616FBFC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12326" y="402882"/>
            <a:ext cx="5319348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Franklin Gothic Medium" panose="020B0603020102020204" pitchFamily="34" charset="0"/>
              </a:rPr>
              <a:t>Математическая модель</a:t>
            </a:r>
            <a:endParaRPr dirty="0">
              <a:latin typeface="Franklin Gothic Medium" panose="020B06030201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A5ADB0-6921-9C66-E3F1-8E2835B4A486}"/>
              </a:ext>
            </a:extLst>
          </p:cNvPr>
          <p:cNvSpPr txBox="1"/>
          <p:nvPr/>
        </p:nvSpPr>
        <p:spPr>
          <a:xfrm>
            <a:off x="489528" y="1108701"/>
            <a:ext cx="8395854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1600" dirty="0">
                <a:solidFill>
                  <a:schemeClr val="bg1"/>
                </a:solidFill>
                <a:latin typeface="Franklin Gothic Medium" panose="020B0603020102020204" pitchFamily="34" charset="0"/>
              </a:rPr>
              <a:t>Основным ресурсом полёта ракеты является характеристическая скорость </a:t>
            </a:r>
            <a:r>
              <a:rPr lang="ru-RU" sz="1600" dirty="0" err="1">
                <a:solidFill>
                  <a:schemeClr val="bg1"/>
                </a:solidFill>
                <a:latin typeface="Franklin Gothic Medium" panose="020B0603020102020204" pitchFamily="34" charset="0"/>
              </a:rPr>
              <a:t>Δv</a:t>
            </a:r>
            <a:r>
              <a:rPr lang="ru-RU" sz="1600" dirty="0">
                <a:solidFill>
                  <a:schemeClr val="bg1"/>
                </a:solidFill>
                <a:latin typeface="Franklin Gothic Medium" panose="020B0603020102020204" pitchFamily="34" charset="0"/>
              </a:rPr>
              <a:t>. Под характеристической скоростью понимается суммарное изменение скорости космического аппарата, необходимое для выполнения орбитального манёвра или выхода на заданную траекторию. Расчёт характеристической скорости осуществляется по формуле Циолковского: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84E341D-7C7C-D67B-2A49-6FB7983D2082}"/>
                  </a:ext>
                </a:extLst>
              </p:cNvPr>
              <p:cNvSpPr txBox="1"/>
              <p:nvPr/>
            </p:nvSpPr>
            <p:spPr>
              <a:xfrm>
                <a:off x="2286000" y="2565259"/>
                <a:ext cx="4572000" cy="5763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140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∆</m:t>
                      </m:r>
                      <m:r>
                        <a:rPr lang="ru-RU" sz="140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𝜐</m:t>
                      </m:r>
                      <m:r>
                        <a:rPr lang="ru-RU" sz="140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ru-RU" sz="14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4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ru-RU" sz="14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𝑒</m:t>
                          </m:r>
                        </m:sub>
                      </m:sSub>
                      <m:r>
                        <a:rPr lang="ru-RU" sz="14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⋅</m:t>
                      </m:r>
                      <m:func>
                        <m:funcPr>
                          <m:ctrlPr>
                            <a:rPr lang="ru-RU" sz="14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ru-RU" sz="14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ru-RU" sz="1400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ru-RU" sz="1400" i="1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ru-RU" sz="1400" i="1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1400" i="1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  <m:t>𝑀</m:t>
                                      </m:r>
                                    </m:e>
                                    <m:sub>
                                      <m:r>
                                        <a:rPr lang="ru-RU" sz="1400" i="1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ru-RU" sz="1400" i="1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𝑀𝑝</m:t>
                                  </m:r>
                                </m:den>
                              </m:f>
                            </m:e>
                          </m:d>
                        </m:e>
                      </m:func>
                      <m:r>
                        <a:rPr lang="ru-RU" sz="14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ru-RU" sz="14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4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ru-RU" sz="14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𝑒</m:t>
                          </m:r>
                        </m:sub>
                      </m:sSub>
                      <m:r>
                        <a:rPr lang="ru-RU" sz="14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⋅</m:t>
                      </m:r>
                      <m:func>
                        <m:funcPr>
                          <m:ctrlPr>
                            <a:rPr lang="ru-RU" sz="14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ru-RU" sz="14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ru-RU" sz="1400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ru-RU" sz="1400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1+</m:t>
                              </m:r>
                              <m:f>
                                <m:fPr>
                                  <m:ctrlPr>
                                    <a:rPr lang="ru-RU" sz="1400" i="1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ru-RU" sz="1400" i="1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1400" i="1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  <m:t>𝑀</m:t>
                                      </m:r>
                                    </m:e>
                                    <m:sub>
                                      <m:r>
                                        <a:rPr lang="ru-RU" sz="1400" i="1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  <m:t>𝑇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ru-RU" sz="1400" i="1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1400" i="1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  <m:t>𝑀</m:t>
                                      </m:r>
                                    </m:e>
                                    <m:sub>
                                      <m:r>
                                        <a:rPr lang="ru-RU" sz="1400" i="1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  <m:t>𝑃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84E341D-7C7C-D67B-2A49-6FB7983D20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0" y="2565259"/>
                <a:ext cx="4572000" cy="576376"/>
              </a:xfrm>
              <a:prstGeom prst="rect">
                <a:avLst/>
              </a:prstGeom>
              <a:blipFill>
                <a:blip r:embed="rId3"/>
                <a:stretch>
                  <a:fillRect b="-106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4435F3A-0DE5-BB23-363F-25BE4FD2FBE9}"/>
                  </a:ext>
                </a:extLst>
              </p:cNvPr>
              <p:cNvSpPr txBox="1"/>
              <p:nvPr/>
            </p:nvSpPr>
            <p:spPr>
              <a:xfrm>
                <a:off x="489528" y="3417179"/>
                <a:ext cx="4572000" cy="13234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ru-RU" sz="1600" dirty="0">
                    <a:solidFill>
                      <a:schemeClr val="bg1"/>
                    </a:solidFill>
                    <a:effectLst/>
                    <a:latin typeface="Franklin Gothic Medium" panose="020B0603020102020204" pitchFamily="34" charset="0"/>
                    <a:ea typeface="Times New Roman" panose="02020603050405020304" pitchFamily="18" charset="0"/>
                  </a:rPr>
                  <a:t>где:</a:t>
                </a:r>
              </a:p>
              <a:p>
                <a:pPr algn="just"/>
                <a14:m>
                  <m:oMath xmlns:m="http://schemas.openxmlformats.org/officeDocument/2006/math">
                    <m:sSub>
                      <m:sSubPr>
                        <m:ctrlPr>
                          <a:rPr lang="ru-RU" sz="16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6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𝜐</m:t>
                        </m:r>
                      </m:e>
                      <m:sub>
                        <m:r>
                          <a:rPr lang="ru-RU" sz="16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ru-RU" sz="1600" dirty="0">
                    <a:solidFill>
                      <a:schemeClr val="bg1"/>
                    </a:solidFill>
                    <a:effectLst/>
                    <a:latin typeface="Franklin Gothic Medium" panose="020B0603020102020204" pitchFamily="34" charset="0"/>
                    <a:ea typeface="Times New Roman" panose="02020603050405020304" pitchFamily="18" charset="0"/>
                  </a:rPr>
                  <a:t>- скорость истечения продуктов сгорания</a:t>
                </a:r>
              </a:p>
              <a:p>
                <a:pPr algn="just"/>
                <a14:m>
                  <m:oMath xmlns:m="http://schemas.openxmlformats.org/officeDocument/2006/math">
                    <m:sSub>
                      <m:sSubPr>
                        <m:ctrlPr>
                          <a:rPr lang="ru-RU" sz="16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6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𝑀</m:t>
                        </m:r>
                      </m:e>
                      <m:sub>
                        <m:r>
                          <a:rPr lang="ru-RU" sz="16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ru-RU" sz="1600" dirty="0">
                    <a:solidFill>
                      <a:schemeClr val="bg1"/>
                    </a:solidFill>
                    <a:effectLst/>
                    <a:latin typeface="Franklin Gothic Medium" panose="020B0603020102020204" pitchFamily="34" charset="0"/>
                    <a:ea typeface="Times New Roman" panose="02020603050405020304" pitchFamily="18" charset="0"/>
                  </a:rPr>
                  <a:t> - масса ракеты с топливом</a:t>
                </a:r>
              </a:p>
              <a:p>
                <a:pPr algn="just"/>
                <a14:m>
                  <m:oMath xmlns:m="http://schemas.openxmlformats.org/officeDocument/2006/math">
                    <m:r>
                      <a:rPr lang="ru-RU" sz="1600" i="1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𝑀𝑝</m:t>
                    </m:r>
                  </m:oMath>
                </a14:m>
                <a:r>
                  <a:rPr lang="ru-RU" sz="1600" dirty="0">
                    <a:solidFill>
                      <a:schemeClr val="bg1"/>
                    </a:solidFill>
                    <a:effectLst/>
                    <a:latin typeface="Franklin Gothic Medium" panose="020B0603020102020204" pitchFamily="34" charset="0"/>
                    <a:ea typeface="Times New Roman" panose="02020603050405020304" pitchFamily="18" charset="0"/>
                  </a:rPr>
                  <a:t> - масса ракеты без топлива  </a:t>
                </a:r>
              </a:p>
              <a:p>
                <a:pPr algn="just"/>
                <a14:m>
                  <m:oMath xmlns:m="http://schemas.openxmlformats.org/officeDocument/2006/math">
                    <m:sSub>
                      <m:sSubPr>
                        <m:ctrlPr>
                          <a:rPr lang="ru-RU" sz="16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6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𝑀</m:t>
                        </m:r>
                      </m:e>
                      <m:sub>
                        <m:r>
                          <a:rPr lang="ru-RU" sz="16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ru-RU" sz="1600" dirty="0">
                    <a:solidFill>
                      <a:schemeClr val="bg1"/>
                    </a:solidFill>
                    <a:effectLst/>
                    <a:latin typeface="Franklin Gothic Medium" panose="020B0603020102020204" pitchFamily="34" charset="0"/>
                    <a:ea typeface="Times New Roman" panose="02020603050405020304" pitchFamily="18" charset="0"/>
                  </a:rPr>
                  <a:t> - масса топлива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4435F3A-0DE5-BB23-363F-25BE4FD2FB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528" y="3417179"/>
                <a:ext cx="4572000" cy="1323439"/>
              </a:xfrm>
              <a:prstGeom prst="rect">
                <a:avLst/>
              </a:prstGeom>
              <a:blipFill>
                <a:blip r:embed="rId4"/>
                <a:stretch>
                  <a:fillRect l="-667" t="-1382" b="-506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800662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1">
          <a:extLst>
            <a:ext uri="{FF2B5EF4-FFF2-40B4-BE49-F238E27FC236}">
              <a16:creationId xmlns:a16="http://schemas.microsoft.com/office/drawing/2014/main" id="{817029C9-9162-EF0C-8F61-AABD3E5319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2" name="Google Shape;1662;p109">
            <a:extLst>
              <a:ext uri="{FF2B5EF4-FFF2-40B4-BE49-F238E27FC236}">
                <a16:creationId xmlns:a16="http://schemas.microsoft.com/office/drawing/2014/main" id="{D8E7DF43-69E6-E94A-0921-017A6AD8A65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12326" y="402882"/>
            <a:ext cx="5319348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Franklin Gothic Medium" panose="020B0603020102020204" pitchFamily="34" charset="0"/>
              </a:rPr>
              <a:t>Математическая модель</a:t>
            </a:r>
            <a:endParaRPr dirty="0">
              <a:latin typeface="Franklin Gothic Medium" panose="020B06030201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8899DD7-759A-8324-1823-FA95CB142856}"/>
                  </a:ext>
                </a:extLst>
              </p:cNvPr>
              <p:cNvSpPr txBox="1"/>
              <p:nvPr/>
            </p:nvSpPr>
            <p:spPr>
              <a:xfrm>
                <a:off x="429490" y="1155708"/>
                <a:ext cx="8451274" cy="8499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ru-RU" sz="1600" dirty="0">
                    <a:solidFill>
                      <a:schemeClr val="bg1"/>
                    </a:solidFill>
                    <a:latin typeface="Franklin Gothic Medium" panose="020B0603020102020204" pitchFamily="34" charset="0"/>
                  </a:rPr>
                  <a:t>Поскольку в игре </a:t>
                </a:r>
                <a:r>
                  <a:rPr lang="en-US" sz="1600" i="1" dirty="0" err="1">
                    <a:solidFill>
                      <a:schemeClr val="bg1"/>
                    </a:solidFill>
                    <a:latin typeface="Franklin Gothic Medium" panose="020B0603020102020204" pitchFamily="34" charset="0"/>
                  </a:rPr>
                  <a:t>Kerbal</a:t>
                </a:r>
                <a:r>
                  <a:rPr lang="en-US" sz="1600" i="1" dirty="0">
                    <a:solidFill>
                      <a:schemeClr val="bg1"/>
                    </a:solidFill>
                    <a:latin typeface="Franklin Gothic Medium" panose="020B0603020102020204" pitchFamily="34" charset="0"/>
                  </a:rPr>
                  <a:t> Space Program</a:t>
                </a:r>
                <a:r>
                  <a:rPr lang="en-US" sz="1600" dirty="0">
                    <a:solidFill>
                      <a:schemeClr val="bg1"/>
                    </a:solidFill>
                    <a:latin typeface="Franklin Gothic Medium" panose="020B0603020102020204" pitchFamily="34" charset="0"/>
                  </a:rPr>
                  <a:t> </a:t>
                </a:r>
                <a:r>
                  <a:rPr lang="ru-RU" sz="1600" dirty="0">
                    <a:solidFill>
                      <a:schemeClr val="bg1"/>
                    </a:solidFill>
                    <a:latin typeface="Franklin Gothic Medium" panose="020B0603020102020204" pitchFamily="34" charset="0"/>
                  </a:rPr>
                  <a:t>для ракетных двигателей указывается </a:t>
                </a:r>
                <a:r>
                  <a:rPr lang="ru-RU" sz="1600" b="1" dirty="0">
                    <a:solidFill>
                      <a:schemeClr val="bg1"/>
                    </a:solidFill>
                    <a:latin typeface="Franklin Gothic Medium" panose="020B0603020102020204" pitchFamily="34" charset="0"/>
                  </a:rPr>
                  <a:t>удельный импульс</a:t>
                </a:r>
                <a:r>
                  <a:rPr lang="ru-RU" sz="1600" dirty="0">
                    <a:solidFill>
                      <a:schemeClr val="bg1"/>
                    </a:solidFill>
                    <a:latin typeface="Franklin Gothic Medium" panose="020B06030201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ar-A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𝑠𝑝</m:t>
                        </m:r>
                      </m:sub>
                    </m:sSub>
                  </m:oMath>
                </a14:m>
                <a:r>
                  <a:rPr lang="ar-AE" sz="1600" dirty="0">
                    <a:solidFill>
                      <a:schemeClr val="bg1"/>
                    </a:solidFill>
                    <a:latin typeface="Franklin Gothic Medium" panose="020B0603020102020204" pitchFamily="34" charset="0"/>
                  </a:rPr>
                  <a:t>, </a:t>
                </a:r>
                <a:r>
                  <a:rPr lang="ru-RU" sz="1600" dirty="0">
                    <a:solidFill>
                      <a:schemeClr val="bg1"/>
                    </a:solidFill>
                    <a:latin typeface="Franklin Gothic Medium" panose="020B0603020102020204" pitchFamily="34" charset="0"/>
                  </a:rPr>
                  <a:t>выразим через него скорость истечения продуктов сгорания. Связь между этими величинами определяется следующим соотношением: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8899DD7-759A-8324-1823-FA95CB1428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490" y="1155708"/>
                <a:ext cx="8451274" cy="849976"/>
              </a:xfrm>
              <a:prstGeom prst="rect">
                <a:avLst/>
              </a:prstGeom>
              <a:blipFill>
                <a:blip r:embed="rId3"/>
                <a:stretch>
                  <a:fillRect l="-360" t="-2158" b="-86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F0DCEC2-4591-5746-6E86-E22A8CAE442D}"/>
                  </a:ext>
                </a:extLst>
              </p:cNvPr>
              <p:cNvSpPr txBox="1"/>
              <p:nvPr/>
            </p:nvSpPr>
            <p:spPr>
              <a:xfrm>
                <a:off x="2286000" y="2072318"/>
                <a:ext cx="4572000" cy="4994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140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4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ru-RU" sz="14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𝑠𝑝</m:t>
                          </m:r>
                        </m:sub>
                      </m:sSub>
                      <m:r>
                        <a:rPr lang="ru-RU" sz="14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14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ru-RU" sz="1400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400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ru-RU" sz="1400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𝑒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ru-RU" sz="1400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400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ru-RU" sz="1400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ru-RU" sz="14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 </m:t>
                      </m:r>
                      <m:box>
                        <m:boxPr>
                          <m:ctrlPr>
                            <a:rPr lang="ru-RU" sz="14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boxPr>
                        <m:e>
                          <m:r>
                            <a:rPr lang="ru-RU" sz="14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⇒</m:t>
                          </m:r>
                        </m:e>
                      </m:box>
                      <m:sSub>
                        <m:sSubPr>
                          <m:ctrlPr>
                            <a:rPr lang="ru-RU" sz="14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4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ru-RU" sz="14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𝑒</m:t>
                          </m:r>
                        </m:sub>
                      </m:sSub>
                      <m:r>
                        <a:rPr lang="ru-RU" sz="14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ru-RU" sz="14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4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ru-RU" sz="14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𝑠𝑝</m:t>
                          </m:r>
                        </m:sub>
                      </m:sSub>
                      <m:r>
                        <a:rPr lang="ru-RU" sz="14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ru-RU" sz="14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4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ru-RU" sz="14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F0DCEC2-4591-5746-6E86-E22A8CAE44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0" y="2072318"/>
                <a:ext cx="4572000" cy="499432"/>
              </a:xfrm>
              <a:prstGeom prst="rect">
                <a:avLst/>
              </a:prstGeom>
              <a:blipFill>
                <a:blip r:embed="rId4"/>
                <a:stretch>
                  <a:fillRect b="-122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C12070D6-934A-40EF-E810-24B48FD62FD2}"/>
              </a:ext>
            </a:extLst>
          </p:cNvPr>
          <p:cNvSpPr txBox="1"/>
          <p:nvPr/>
        </p:nvSpPr>
        <p:spPr>
          <a:xfrm>
            <a:off x="429490" y="2638384"/>
            <a:ext cx="834043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1600" dirty="0">
                <a:solidFill>
                  <a:schemeClr val="bg1"/>
                </a:solidFill>
                <a:latin typeface="Franklin Gothic Medium" panose="020B0603020102020204" pitchFamily="34" charset="0"/>
              </a:rPr>
              <a:t>Подставляя данное выражение в формулу Циолковского, получаем итоговую формулу для расчёта характеристической скорости ступени: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97D3472-7818-CB71-5453-C83A0EE3BB12}"/>
                  </a:ext>
                </a:extLst>
              </p:cNvPr>
              <p:cNvSpPr txBox="1"/>
              <p:nvPr/>
            </p:nvSpPr>
            <p:spPr>
              <a:xfrm>
                <a:off x="2359890" y="3223159"/>
                <a:ext cx="4572000" cy="5763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ru-RU" sz="140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a:rPr lang="ru-RU" sz="14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∆</m:t>
                          </m:r>
                          <m:r>
                            <a:rPr lang="ru-RU" sz="14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𝜐</m:t>
                          </m:r>
                          <m:r>
                            <a:rPr lang="ru-RU" sz="14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ru-RU" sz="1400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400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ru-RU" sz="1400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𝑠𝑝</m:t>
                              </m:r>
                            </m:sub>
                          </m:sSub>
                          <m:r>
                            <a:rPr lang="ru-RU" sz="14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ru-RU" sz="1400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400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ru-RU" sz="1400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ru-RU" sz="14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⋅</m:t>
                          </m:r>
                          <m:r>
                            <m:rPr>
                              <m:sty m:val="p"/>
                            </m:rPr>
                            <a:rPr lang="ru-RU" sz="14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ru-RU" sz="1400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ru-RU" sz="1400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1</m:t>
                              </m:r>
                              <m:r>
                                <a:rPr lang="ru-RU" sz="1400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ru-RU" sz="1400" i="1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ru-RU" sz="1400" i="1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1400" i="1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  <m:t>𝑀</m:t>
                                      </m:r>
                                    </m:e>
                                    <m:sub>
                                      <m:r>
                                        <a:rPr lang="ru-RU" sz="1400" i="1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  <m:t>𝑇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ru-RU" sz="1400" i="1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1400" i="1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  <m:t>𝑀</m:t>
                                      </m:r>
                                    </m:e>
                                    <m:sub>
                                      <m:r>
                                        <a:rPr lang="ru-RU" sz="1400" i="1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  <m:t>𝑃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97D3472-7818-CB71-5453-C83A0EE3BB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9890" y="3223159"/>
                <a:ext cx="4572000" cy="57637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7C06F46-A231-44F2-2E3E-2E5FB55818C7}"/>
                  </a:ext>
                </a:extLst>
              </p:cNvPr>
              <p:cNvSpPr txBox="1"/>
              <p:nvPr/>
            </p:nvSpPr>
            <p:spPr>
              <a:xfrm>
                <a:off x="429490" y="3855859"/>
                <a:ext cx="8543636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ru-RU" sz="1600" dirty="0">
                    <a:solidFill>
                      <a:schemeClr val="bg1"/>
                    </a:solidFill>
                    <a:latin typeface="Franklin Gothic Medium" panose="020B0603020102020204" pitchFamily="34" charset="0"/>
                  </a:rPr>
                  <a:t>Для обеспечения подъёма ракеты с поверхности планеты </a:t>
                </a:r>
                <a:r>
                  <a:rPr lang="ru-RU" sz="1600" dirty="0" err="1">
                    <a:solidFill>
                      <a:schemeClr val="bg1"/>
                    </a:solidFill>
                    <a:latin typeface="Franklin Gothic Medium" panose="020B0603020102020204" pitchFamily="34" charset="0"/>
                  </a:rPr>
                  <a:t>Kerbin</a:t>
                </a:r>
                <a:r>
                  <a:rPr lang="ru-RU" sz="1600" dirty="0">
                    <a:solidFill>
                      <a:schemeClr val="bg1"/>
                    </a:solidFill>
                    <a:latin typeface="Franklin Gothic Medium" panose="020B0603020102020204" pitchFamily="34" charset="0"/>
                  </a:rPr>
                  <a:t> необходимо, чтобы отношение тяги к весу превышало единицу. Это условие выражается через коэффициент </a:t>
                </a:r>
                <a:r>
                  <a:rPr lang="ru-RU" sz="1600" dirty="0" err="1">
                    <a:solidFill>
                      <a:schemeClr val="bg1"/>
                    </a:solidFill>
                    <a:latin typeface="Franklin Gothic Medium" panose="020B0603020102020204" pitchFamily="34" charset="0"/>
                  </a:rPr>
                  <a:t>тяговооружённости</a:t>
                </a:r>
                <a:r>
                  <a:rPr lang="ru-RU" sz="1600" dirty="0">
                    <a:solidFill>
                      <a:schemeClr val="bg1"/>
                    </a:solidFill>
                    <a:latin typeface="Franklin Gothic Medium" panose="020B06030201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ru-RU" sz="1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𝑇𝑊𝑅</m:t>
                    </m:r>
                  </m:oMath>
                </a14:m>
                <a:r>
                  <a:rPr lang="ru-RU" sz="1600" dirty="0">
                    <a:solidFill>
                      <a:schemeClr val="bg1"/>
                    </a:solidFill>
                    <a:latin typeface="Franklin Gothic Medium" panose="020B0603020102020204" pitchFamily="34" charset="0"/>
                  </a:rPr>
                  <a:t>: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7C06F46-A231-44F2-2E3E-2E5FB55818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490" y="3855859"/>
                <a:ext cx="8543636" cy="830997"/>
              </a:xfrm>
              <a:prstGeom prst="rect">
                <a:avLst/>
              </a:prstGeom>
              <a:blipFill>
                <a:blip r:embed="rId6"/>
                <a:stretch>
                  <a:fillRect l="-357" t="-2206" b="-882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9489B6E-7439-4F7F-E869-90FC9BCA22E0}"/>
                  </a:ext>
                </a:extLst>
              </p:cNvPr>
              <p:cNvSpPr txBox="1"/>
              <p:nvPr/>
            </p:nvSpPr>
            <p:spPr>
              <a:xfrm>
                <a:off x="2359890" y="4653938"/>
                <a:ext cx="4572000" cy="37183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140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𝑇𝑊𝑅</m:t>
                      </m:r>
                      <m:r>
                        <a:rPr lang="ru-RU" sz="140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=</m:t>
                      </m:r>
                      <m:box>
                        <m:boxPr>
                          <m:ctrlPr>
                            <a:rPr lang="ru-RU" sz="14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ru-RU" sz="1400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1400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𝐹</m:t>
                              </m:r>
                            </m:num>
                            <m:den>
                              <m:r>
                                <a:rPr lang="ru-RU" sz="1400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𝑚</m:t>
                              </m:r>
                              <m:r>
                                <a:rPr lang="ru-RU" sz="1400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⋅</m:t>
                              </m:r>
                              <m:sSub>
                                <m:sSubPr>
                                  <m:ctrlPr>
                                    <a:rPr lang="ru-RU" sz="1400" i="1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400" i="1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ru-RU" sz="1400" i="1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den>
                          </m:f>
                          <m:r>
                            <a:rPr lang="ru-RU" sz="14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 &gt; </m:t>
                          </m:r>
                          <m:r>
                            <a:rPr lang="ru-RU" sz="14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1</m:t>
                          </m:r>
                        </m:e>
                      </m:box>
                    </m:oMath>
                  </m:oMathPara>
                </a14:m>
                <a:endParaRPr lang="ru-RU" sz="14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9489B6E-7439-4F7F-E869-90FC9BCA22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9890" y="4653938"/>
                <a:ext cx="4572000" cy="37183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6567284"/>
      </p:ext>
    </p:extLst>
  </p:cSld>
  <p:clrMapOvr>
    <a:masterClrMapping/>
  </p:clrMapOvr>
</p:sld>
</file>

<file path=ppt/theme/theme1.xml><?xml version="1.0" encoding="utf-8"?>
<a:theme xmlns:a="http://schemas.openxmlformats.org/drawingml/2006/main" name="Elegant Galaxy Background Breakthrough XL by Slidesgo">
  <a:themeElements>
    <a:clrScheme name="Simple Light">
      <a:dk1>
        <a:srgbClr val="000000"/>
      </a:dk1>
      <a:lt1>
        <a:srgbClr val="FFFFFF"/>
      </a:lt1>
      <a:dk2>
        <a:srgbClr val="682DD3"/>
      </a:dk2>
      <a:lt2>
        <a:srgbClr val="631E7B"/>
      </a:lt2>
      <a:accent1>
        <a:srgbClr val="3A15A2"/>
      </a:accent1>
      <a:accent2>
        <a:srgbClr val="000000"/>
      </a:accent2>
      <a:accent3>
        <a:srgbClr val="FFFFFF"/>
      </a:accent3>
      <a:accent4>
        <a:srgbClr val="682DD3"/>
      </a:accent4>
      <a:accent5>
        <a:srgbClr val="631E7B"/>
      </a:accent5>
      <a:accent6>
        <a:srgbClr val="3A15A2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</TotalTime>
  <Words>731</Words>
  <Application>Microsoft Office PowerPoint</Application>
  <PresentationFormat>Экран (16:9)</PresentationFormat>
  <Paragraphs>70</Paragraphs>
  <Slides>19</Slides>
  <Notes>19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19</vt:i4>
      </vt:variant>
    </vt:vector>
  </HeadingPairs>
  <TitlesOfParts>
    <vt:vector size="27" baseType="lpstr">
      <vt:lpstr>Arial</vt:lpstr>
      <vt:lpstr>Abril Fatface</vt:lpstr>
      <vt:lpstr>Franklin Gothic Heavy</vt:lpstr>
      <vt:lpstr>Times New Roman</vt:lpstr>
      <vt:lpstr>Franklin Gothic Medium</vt:lpstr>
      <vt:lpstr>Fira Sans</vt:lpstr>
      <vt:lpstr>Cambria Math</vt:lpstr>
      <vt:lpstr>Elegant Galaxy Background Breakthrough XL by Slidesgo</vt:lpstr>
      <vt:lpstr>Моделирование полёта АМС Венера-14</vt:lpstr>
      <vt:lpstr>Демонстрация работы</vt:lpstr>
      <vt:lpstr>Состав команды и роли</vt:lpstr>
      <vt:lpstr>Введение</vt:lpstr>
      <vt:lpstr>Введение</vt:lpstr>
      <vt:lpstr>Описание миссии</vt:lpstr>
      <vt:lpstr>Математическая модель</vt:lpstr>
      <vt:lpstr>Математическая модель</vt:lpstr>
      <vt:lpstr>Математическая модель</vt:lpstr>
      <vt:lpstr>Математическая модель</vt:lpstr>
      <vt:lpstr>Математическая модель</vt:lpstr>
      <vt:lpstr>Математическая модель</vt:lpstr>
      <vt:lpstr>Симуляция</vt:lpstr>
      <vt:lpstr>Программная реализация</vt:lpstr>
      <vt:lpstr>Сравнение полученных результатов</vt:lpstr>
      <vt:lpstr>Сравнение полученных результатов</vt:lpstr>
      <vt:lpstr>Сравнение полученных результатов</vt:lpstr>
      <vt:lpstr>Сравнение полученных результатов</vt:lpstr>
      <vt:lpstr>Итоги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Artem</dc:creator>
  <cp:lastModifiedBy>Artem</cp:lastModifiedBy>
  <cp:revision>6</cp:revision>
  <dcterms:modified xsi:type="dcterms:W3CDTF">2025-12-24T09:03:03Z</dcterms:modified>
</cp:coreProperties>
</file>